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Default Extension="wmf" ContentType="image/x-wmf"/>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1"/>
  </p:sldMasterIdLst>
  <p:notesMasterIdLst>
    <p:notesMasterId r:id="rId14"/>
  </p:notesMasterIdLst>
  <p:handoutMasterIdLst>
    <p:handoutMasterId r:id="rId15"/>
  </p:handoutMasterIdLst>
  <p:sldIdLst>
    <p:sldId id="256" r:id="rId2"/>
    <p:sldId id="268" r:id="rId3"/>
    <p:sldId id="269" r:id="rId4"/>
    <p:sldId id="270" r:id="rId5"/>
    <p:sldId id="271" r:id="rId6"/>
    <p:sldId id="272" r:id="rId7"/>
    <p:sldId id="273" r:id="rId8"/>
    <p:sldId id="274" r:id="rId9"/>
    <p:sldId id="275" r:id="rId10"/>
    <p:sldId id="278" r:id="rId11"/>
    <p:sldId id="277" r:id="rId12"/>
    <p:sldId id="279" r:id="rId13"/>
  </p:sldIdLst>
  <p:sldSz cx="9144000" cy="6858000" type="screen4x3"/>
  <p:notesSz cx="7077075" cy="89550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34578" autoAdjust="0"/>
    <p:restoredTop sz="86444" autoAdjust="0"/>
  </p:normalViewPr>
  <p:slideViewPr>
    <p:cSldViewPr>
      <p:cViewPr varScale="1">
        <p:scale>
          <a:sx n="137" d="100"/>
          <a:sy n="137" d="100"/>
        </p:scale>
        <p:origin x="-1200" y="-112"/>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notesViewPr>
    <p:cSldViewPr>
      <p:cViewPr>
        <p:scale>
          <a:sx n="75" d="100"/>
          <a:sy n="75" d="100"/>
        </p:scale>
        <p:origin x="-588" y="2028"/>
      </p:cViewPr>
      <p:guideLst>
        <p:guide orient="horz" pos="2820"/>
        <p:guide pos="2229"/>
      </p:guideLst>
    </p:cSldViewPr>
  </p:notes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slide" Target="slides/slide6.xml"/><Relationship Id="rId3"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47754"/>
          </a:xfrm>
          <a:prstGeom prst="rect">
            <a:avLst/>
          </a:prstGeom>
        </p:spPr>
        <p:txBody>
          <a:bodyPr vert="horz" lIns="91440" tIns="45720" rIns="91440" bIns="45720" rtlCol="0"/>
          <a:lstStyle>
            <a:lvl1pPr algn="l">
              <a:defRPr sz="1200"/>
            </a:lvl1pPr>
          </a:lstStyle>
          <a:p>
            <a:r>
              <a:rPr lang="en-US" dirty="0" smtClean="0"/>
              <a:t>Essex County Board of Chosen Freeholders</a:t>
            </a:r>
            <a:endParaRPr lang="en-US" dirty="0"/>
          </a:p>
        </p:txBody>
      </p:sp>
      <p:sp>
        <p:nvSpPr>
          <p:cNvPr id="3" name="Date Placeholder 2"/>
          <p:cNvSpPr>
            <a:spLocks noGrp="1"/>
          </p:cNvSpPr>
          <p:nvPr>
            <p:ph type="dt" sz="quarter" idx="1"/>
          </p:nvPr>
        </p:nvSpPr>
        <p:spPr>
          <a:xfrm>
            <a:off x="4008705" y="0"/>
            <a:ext cx="3066733" cy="447754"/>
          </a:xfrm>
          <a:prstGeom prst="rect">
            <a:avLst/>
          </a:prstGeom>
        </p:spPr>
        <p:txBody>
          <a:bodyPr vert="horz" lIns="91440" tIns="45720" rIns="91440" bIns="45720" rtlCol="0"/>
          <a:lstStyle>
            <a:lvl1pPr algn="r">
              <a:defRPr sz="1200"/>
            </a:lvl1pPr>
          </a:lstStyle>
          <a:p>
            <a:r>
              <a:rPr lang="en-US" dirty="0" smtClean="0"/>
              <a:t>12/05/2012</a:t>
            </a:r>
            <a:endParaRPr lang="en-US" dirty="0"/>
          </a:p>
        </p:txBody>
      </p:sp>
      <p:sp>
        <p:nvSpPr>
          <p:cNvPr id="4" name="Footer Placeholder 3"/>
          <p:cNvSpPr>
            <a:spLocks noGrp="1"/>
          </p:cNvSpPr>
          <p:nvPr>
            <p:ph type="ftr" sz="quarter" idx="2"/>
          </p:nvPr>
        </p:nvSpPr>
        <p:spPr>
          <a:xfrm>
            <a:off x="0" y="8505780"/>
            <a:ext cx="3066733" cy="44775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05780"/>
            <a:ext cx="3066733" cy="447754"/>
          </a:xfrm>
          <a:prstGeom prst="rect">
            <a:avLst/>
          </a:prstGeom>
        </p:spPr>
        <p:txBody>
          <a:bodyPr vert="horz" lIns="91440" tIns="45720" rIns="91440" bIns="45720" rtlCol="0" anchor="b"/>
          <a:lstStyle>
            <a:lvl1pPr algn="r">
              <a:defRPr sz="1200"/>
            </a:lvl1pPr>
          </a:lstStyle>
          <a:p>
            <a:fld id="{2F5A0EA0-0B5C-4003-BA08-A12CF9C66324}"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65735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4775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47754"/>
          </a:xfrm>
          <a:prstGeom prst="rect">
            <a:avLst/>
          </a:prstGeom>
        </p:spPr>
        <p:txBody>
          <a:bodyPr vert="horz" lIns="91440" tIns="45720" rIns="91440" bIns="45720" rtlCol="0"/>
          <a:lstStyle>
            <a:lvl1pPr algn="r">
              <a:defRPr sz="1200"/>
            </a:lvl1pPr>
          </a:lstStyle>
          <a:p>
            <a:fld id="{5BF6389E-5484-416F-90CD-DC36583C7916}" type="datetimeFigureOut">
              <a:rPr lang="en-US" smtClean="0"/>
              <a:pPr/>
              <a:t>8/20/13</a:t>
            </a:fld>
            <a:endParaRPr lang="en-US"/>
          </a:p>
        </p:txBody>
      </p:sp>
      <p:sp>
        <p:nvSpPr>
          <p:cNvPr id="4" name="Slide Image Placeholder 3"/>
          <p:cNvSpPr>
            <a:spLocks noGrp="1" noRot="1" noChangeAspect="1"/>
          </p:cNvSpPr>
          <p:nvPr>
            <p:ph type="sldImg" idx="2"/>
          </p:nvPr>
        </p:nvSpPr>
        <p:spPr>
          <a:xfrm>
            <a:off x="1300163" y="671513"/>
            <a:ext cx="4476750" cy="33575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253667"/>
            <a:ext cx="5661660" cy="402979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05780"/>
            <a:ext cx="3066733" cy="44775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05780"/>
            <a:ext cx="3066733" cy="447754"/>
          </a:xfrm>
          <a:prstGeom prst="rect">
            <a:avLst/>
          </a:prstGeom>
        </p:spPr>
        <p:txBody>
          <a:bodyPr vert="horz" lIns="91440" tIns="45720" rIns="91440" bIns="45720" rtlCol="0" anchor="b"/>
          <a:lstStyle>
            <a:lvl1pPr algn="r">
              <a:defRPr sz="1200"/>
            </a:lvl1pPr>
          </a:lstStyle>
          <a:p>
            <a:fld id="{60ADE474-1222-45D9-997C-C948EF02653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65511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9" Type="http://schemas.openxmlformats.org/officeDocument/2006/relationships/hyperlink" Target="http://www.oeconline.org/kidshealth/teachertools" TargetMode="External"/><Relationship Id="rId20" Type="http://schemas.openxmlformats.org/officeDocument/2006/relationships/hyperlink" Target="http://www.howstuffworks.com/catalytic-converter.htm" TargetMode="External"/><Relationship Id="rId21" Type="http://schemas.openxmlformats.org/officeDocument/2006/relationships/hyperlink" Target="http://en.wikipedia.org/wiki/Nitrous_oxide" TargetMode="External"/><Relationship Id="rId10" Type="http://schemas.openxmlformats.org/officeDocument/2006/relationships/hyperlink" Target="http://bcsd.k12.ny.us/news/2004-05/050217noidling.htm" TargetMode="External"/><Relationship Id="rId11" Type="http://schemas.openxmlformats.org/officeDocument/2006/relationships/hyperlink" Target="http://www.10percentchallenge.org/" TargetMode="External"/><Relationship Id="rId12" Type="http://schemas.openxmlformats.org/officeDocument/2006/relationships/hyperlink" Target="http://www.cleanair-coolplanet.org/champions/2004_dec.php" TargetMode="External"/><Relationship Id="rId13" Type="http://schemas.openxmlformats.org/officeDocument/2006/relationships/hyperlink" Target="http://laptoplunches.com/newsletters/SeptemberNewsletter_2006.html" TargetMode="External"/><Relationship Id="rId14" Type="http://schemas.openxmlformats.org/officeDocument/2006/relationships/hyperlink" Target="http://www.wastefreelunches.org/IdleFree.ppt" TargetMode="External"/><Relationship Id="rId15" Type="http://schemas.openxmlformats.org/officeDocument/2006/relationships/hyperlink" Target="http://www.cbc.ca/story/canada/national/2006/01/27/asthma-report060127.html" TargetMode="External"/><Relationship Id="rId16" Type="http://schemas.openxmlformats.org/officeDocument/2006/relationships/hyperlink" Target="http://www.cec.org/files/PDF/POLLUTANTS/CEH-Indicators-fin_en.pdf" TargetMode="External"/><Relationship Id="rId17" Type="http://schemas.openxmlformats.org/officeDocument/2006/relationships/hyperlink" Target="http://www.lungusa.org/site/apps/nl/content3.asp?c=dvLUK9O0E&amp;b=40407&amp;ct=2315173" TargetMode="External"/><Relationship Id="rId18" Type="http://schemas.openxmlformats.org/officeDocument/2006/relationships/hyperlink" Target="http://www.junkscience.com/news2/catalyt.htm" TargetMode="External"/><Relationship Id="rId19" Type="http://schemas.openxmlformats.org/officeDocument/2006/relationships/hyperlink" Target="http://www.his.com/~sepp/Archive/controv/controversies/catalytic.html" TargetMode="External"/><Relationship Id="rId1" Type="http://schemas.openxmlformats.org/officeDocument/2006/relationships/notesMaster" Target="../notesMasters/notesMaster1.xml"/><Relationship Id="rId2" Type="http://schemas.openxmlformats.org/officeDocument/2006/relationships/slide" Target="../slides/slide11.xml"/><Relationship Id="rId3" Type="http://schemas.openxmlformats.org/officeDocument/2006/relationships/hyperlink" Target="http://idling.gc.ca/" TargetMode="External"/><Relationship Id="rId4" Type="http://schemas.openxmlformats.org/officeDocument/2006/relationships/hyperlink" Target="http://www.saferoutestoschool.ca/index.php" TargetMode="External"/><Relationship Id="rId5" Type="http://schemas.openxmlformats.org/officeDocument/2006/relationships/hyperlink" Target="http://www.utm.utoronto.ca/1701.0.html" TargetMode="External"/><Relationship Id="rId6" Type="http://schemas.openxmlformats.org/officeDocument/2006/relationships/hyperlink" Target="http://www5.mississauga.ca/idlefree/campaign.htm" TargetMode="External"/><Relationship Id="rId7" Type="http://schemas.openxmlformats.org/officeDocument/2006/relationships/hyperlink" Target="http://oee.nrcan.gc.ca/transportation/idling/material/idle-free-challenge.cfm?attr=24" TargetMode="External"/><Relationship Id="rId8" Type="http://schemas.openxmlformats.org/officeDocument/2006/relationships/hyperlink" Target="http://www.airwatchnorthwest.org/wa/NO_IDLE/Anti_Idle_FactSheet_long.html" TargetMode="Externa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auto.howstuffworks.com/gasoline.htm"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 Id="rId3" Type="http://schemas.openxmlformats.org/officeDocument/2006/relationships/hyperlink" Target="http://www.stopthesoot.org/"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 Id="rId3" Type="http://schemas.openxmlformats.org/officeDocument/2006/relationships/hyperlink" Target="http://www.icta.org/" TargetMode="Externa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75F47E5-8018-4868-A4A3-9AF36473C5A5}" type="slidenum">
              <a:rPr lang="en-US"/>
              <a:pPr/>
              <a:t>2</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943610" y="4253667"/>
            <a:ext cx="5189855" cy="4029790"/>
          </a:xfrm>
          <a:noFill/>
          <a:ln/>
        </p:spPr>
        <p:txBody>
          <a:bodyPr/>
          <a:lstStyle/>
          <a:p>
            <a:pPr eaLnBrk="1" hangingPunct="1"/>
            <a:r>
              <a:rPr lang="en-US" dirty="0" smtClean="0"/>
              <a:t>What is idling?</a:t>
            </a:r>
          </a:p>
          <a:p>
            <a:pPr eaLnBrk="1" hangingPunct="1"/>
            <a:r>
              <a:rPr lang="en-US" dirty="0" smtClean="0"/>
              <a:t>In general:</a:t>
            </a:r>
            <a:br>
              <a:rPr lang="en-US" dirty="0" smtClean="0"/>
            </a:br>
            <a:r>
              <a:rPr lang="en-US" dirty="0" smtClean="0"/>
              <a:t>Something or someone is not operating or not moving</a:t>
            </a:r>
          </a:p>
          <a:p>
            <a:pPr eaLnBrk="1" hangingPunct="1"/>
            <a:r>
              <a:rPr lang="en-US" dirty="0" smtClean="0"/>
              <a:t>In this presentation:</a:t>
            </a:r>
            <a:br>
              <a:rPr lang="en-US" dirty="0" smtClean="0"/>
            </a:br>
            <a:r>
              <a:rPr lang="en-US" dirty="0" smtClean="0"/>
              <a:t>Cars that have their engines running but are stationary.</a:t>
            </a:r>
          </a:p>
          <a:p>
            <a:pPr eaLnBrk="1" hangingPunct="1"/>
            <a:endParaRPr lang="en-US" dirty="0" smtClean="0"/>
          </a:p>
          <a:p>
            <a:pPr eaLnBrk="1" hangingPunct="1"/>
            <a:r>
              <a:rPr lang="en-US" dirty="0" smtClean="0"/>
              <a:t>In this short presentation, we will discuss vehicle idling in New Jersey, common misconceptions and tell you what you can do about idling.</a:t>
            </a:r>
          </a:p>
          <a:p>
            <a:pPr eaLnBrk="1" hangingPunct="1"/>
            <a:endParaRPr lang="en-US" dirty="0" smtClean="0"/>
          </a:p>
          <a:p>
            <a:pPr eaLnBrk="1" hangingPunct="1"/>
            <a:r>
              <a:rPr lang="en-US" dirty="0" smtClean="0"/>
              <a:t>BUT FIRST A QUIZ…</a:t>
            </a:r>
          </a:p>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36E6FC1-D7E1-4698-9E5A-26579EBC7C96}" type="slidenum">
              <a:rPr lang="en-US"/>
              <a:pPr/>
              <a:t>11</a:t>
            </a:fld>
            <a:endParaRPr lang="en-US"/>
          </a:p>
        </p:txBody>
      </p:sp>
      <p:sp>
        <p:nvSpPr>
          <p:cNvPr id="38915" name="Rectangle 2"/>
          <p:cNvSpPr>
            <a:spLocks noGrp="1" noRot="1" noChangeAspect="1" noChangeArrowheads="1" noTextEdit="1"/>
          </p:cNvSpPr>
          <p:nvPr>
            <p:ph type="sldImg"/>
          </p:nvPr>
        </p:nvSpPr>
        <p:spPr>
          <a:xfrm>
            <a:off x="2465388" y="298450"/>
            <a:ext cx="1989137" cy="1492250"/>
          </a:xfrm>
          <a:ln/>
        </p:spPr>
      </p:sp>
      <p:sp>
        <p:nvSpPr>
          <p:cNvPr id="38916" name="Rectangle 3"/>
          <p:cNvSpPr>
            <a:spLocks noGrp="1" noChangeArrowheads="1"/>
          </p:cNvSpPr>
          <p:nvPr>
            <p:ph type="body" idx="1"/>
          </p:nvPr>
        </p:nvSpPr>
        <p:spPr>
          <a:xfrm>
            <a:off x="157268" y="1604454"/>
            <a:ext cx="6841173" cy="6604377"/>
          </a:xfrm>
          <a:noFill/>
          <a:ln/>
        </p:spPr>
        <p:txBody>
          <a:bodyPr/>
          <a:lstStyle/>
          <a:p>
            <a:pPr eaLnBrk="1" hangingPunct="1"/>
            <a:r>
              <a:rPr lang="en-US" sz="1000" b="1" u="sng" smtClean="0">
                <a:solidFill>
                  <a:schemeClr val="tx2"/>
                </a:solidFill>
                <a:latin typeface="Tahoma" charset="0"/>
                <a:ea typeface="ＭＳ 明朝" charset="-128"/>
              </a:rPr>
              <a:t>Idle Free Campaigns:</a:t>
            </a:r>
            <a:endParaRPr lang="en-US" sz="1000" smtClean="0">
              <a:solidFill>
                <a:schemeClr val="tx2"/>
              </a:solidFill>
              <a:latin typeface="Tahoma" charset="0"/>
              <a:cs typeface="Times New Roman" pitchFamily="18" charset="0"/>
            </a:endParaRPr>
          </a:p>
          <a:p>
            <a:pPr eaLnBrk="1" hangingPunct="1"/>
            <a:r>
              <a:rPr lang="en-US" sz="1000" smtClean="0">
                <a:solidFill>
                  <a:schemeClr val="tx2"/>
                </a:solidFill>
                <a:latin typeface="Tahoma" charset="0"/>
                <a:ea typeface="ＭＳ 明朝" charset="-128"/>
              </a:rPr>
              <a:t>·        </a:t>
            </a:r>
            <a:r>
              <a:rPr lang="en-US" sz="1000" u="sng" smtClean="0">
                <a:solidFill>
                  <a:schemeClr val="tx2"/>
                </a:solidFill>
                <a:latin typeface="Tahoma" charset="0"/>
                <a:ea typeface="ＭＳ 明朝" charset="-128"/>
              </a:rPr>
              <a:t>Canada</a:t>
            </a:r>
            <a:endParaRPr lang="en-US" sz="1000" smtClean="0">
              <a:solidFill>
                <a:schemeClr val="tx2"/>
              </a:solidFill>
              <a:latin typeface="Tahoma" charset="0"/>
              <a:ea typeface="ＭＳ 明朝" charset="-128"/>
            </a:endParaRP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Canadian Idle Free Zone</a:t>
            </a:r>
            <a:r>
              <a:rPr lang="en-US" sz="1000" smtClean="0">
                <a:solidFill>
                  <a:schemeClr val="tx2"/>
                </a:solidFill>
                <a:latin typeface="Tahoma" charset="0"/>
                <a:ea typeface="ＭＳ 明朝" charset="-128"/>
              </a:rPr>
              <a:t>: &lt;</a:t>
            </a:r>
            <a:r>
              <a:rPr lang="en-US" sz="1000" smtClean="0">
                <a:solidFill>
                  <a:schemeClr val="tx2"/>
                </a:solidFill>
                <a:latin typeface="Tahoma" charset="0"/>
                <a:ea typeface="ＭＳ 明朝" charset="-128"/>
                <a:hlinkClick r:id="rId3"/>
              </a:rPr>
              <a:t>http://idling.gc.ca/</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Green Communities Active &amp; Safe Routes to School:</a:t>
            </a:r>
            <a:r>
              <a:rPr lang="en-US" sz="1000" smtClean="0">
                <a:solidFill>
                  <a:schemeClr val="tx2"/>
                </a:solidFill>
                <a:latin typeface="Tahoma" charset="0"/>
                <a:ea typeface="ＭＳ 明朝" charset="-128"/>
              </a:rPr>
              <a:t> &lt;</a:t>
            </a:r>
            <a:r>
              <a:rPr lang="en-US" sz="1000" smtClean="0">
                <a:solidFill>
                  <a:schemeClr val="tx2"/>
                </a:solidFill>
                <a:latin typeface="Tahoma" charset="0"/>
                <a:ea typeface="ＭＳ 明朝" charset="-128"/>
                <a:hlinkClick r:id="rId4"/>
              </a:rPr>
              <a:t>http://www.saferoutestoschool.ca/index.php</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Mississauga Anti-Idling Campaign – </a:t>
            </a:r>
            <a:r>
              <a:rPr lang="en-US" sz="1000" smtClean="0">
                <a:solidFill>
                  <a:schemeClr val="tx2"/>
                </a:solidFill>
                <a:latin typeface="Tahoma" charset="0"/>
                <a:ea typeface="ＭＳ 明朝" charset="-128"/>
              </a:rPr>
              <a:t>Successful, Federally funded campaign: &lt;</a:t>
            </a:r>
            <a:r>
              <a:rPr lang="en-US" sz="1000" smtClean="0">
                <a:solidFill>
                  <a:schemeClr val="tx2"/>
                </a:solidFill>
                <a:latin typeface="Tahoma" charset="0"/>
                <a:cs typeface="Times New Roman" pitchFamily="18" charset="0"/>
                <a:hlinkClick r:id="rId5"/>
              </a:rPr>
              <a:t>http://www.utm.utoronto.ca/1701.0.html</a:t>
            </a:r>
            <a:r>
              <a:rPr lang="en-US" sz="1000" smtClean="0">
                <a:solidFill>
                  <a:schemeClr val="tx2"/>
                </a:solidFill>
                <a:latin typeface="Tahoma" charset="0"/>
                <a:ea typeface="ＭＳ 明朝" charset="-128"/>
              </a:rPr>
              <a:t>&gt; and &lt;</a:t>
            </a:r>
            <a:r>
              <a:rPr lang="en-US" sz="1000" smtClean="0">
                <a:solidFill>
                  <a:schemeClr val="tx2"/>
                </a:solidFill>
                <a:latin typeface="Tahoma" charset="0"/>
                <a:cs typeface="Times New Roman" pitchFamily="18" charset="0"/>
                <a:hlinkClick r:id="rId6"/>
              </a:rPr>
              <a:t>http://www5.mississauga.ca/idlefree/campaign.htm</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Markham/Newmarket Idle-free Challenge</a:t>
            </a:r>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 </a:t>
            </a:r>
            <a:r>
              <a:rPr lang="en-US" sz="1000" smtClean="0">
                <a:solidFill>
                  <a:schemeClr val="tx2"/>
                </a:solidFill>
                <a:latin typeface="Tahoma" charset="0"/>
                <a:ea typeface="ＭＳ 明朝" charset="-128"/>
              </a:rPr>
              <a:t>Example Kids Campaign: &lt;</a:t>
            </a:r>
            <a:r>
              <a:rPr lang="en-US" sz="1000" smtClean="0">
                <a:solidFill>
                  <a:schemeClr val="tx2"/>
                </a:solidFill>
                <a:latin typeface="Tahoma" charset="0"/>
                <a:ea typeface="ＭＳ 明朝" charset="-128"/>
                <a:hlinkClick r:id="rId7"/>
              </a:rPr>
              <a:t>http://oee.nrcan.gc.ca/transportation/idling/material/idle-free-challenge.cfm?attr=24</a:t>
            </a:r>
            <a:r>
              <a:rPr lang="en-US" sz="1000" smtClean="0">
                <a:solidFill>
                  <a:schemeClr val="tx2"/>
                </a:solidFill>
                <a:latin typeface="Tahoma" charset="0"/>
                <a:ea typeface="ＭＳ 明朝" charset="-128"/>
              </a:rPr>
              <a:t>&gt;</a:t>
            </a:r>
            <a:endParaRPr lang="en-US" sz="1000" smtClean="0">
              <a:solidFill>
                <a:schemeClr val="tx2"/>
              </a:solidFill>
              <a:latin typeface="Tahoma" charset="0"/>
              <a:cs typeface="Times New Roman" pitchFamily="18" charset="0"/>
            </a:endParaRPr>
          </a:p>
          <a:p>
            <a:pPr eaLnBrk="1" hangingPunct="1">
              <a:buFontTx/>
              <a:buChar char="•"/>
            </a:pPr>
            <a:r>
              <a:rPr lang="en-US" sz="1000" u="sng" smtClean="0">
                <a:solidFill>
                  <a:schemeClr val="tx2"/>
                </a:solidFill>
                <a:latin typeface="Tahoma" charset="0"/>
                <a:ea typeface="ＭＳ 明朝" charset="-128"/>
              </a:rPr>
              <a:t>Northwest Region</a:t>
            </a:r>
            <a:endParaRPr lang="en-US" sz="1000" smtClean="0">
              <a:solidFill>
                <a:schemeClr val="tx2"/>
              </a:solidFill>
              <a:latin typeface="Tahoma" charset="0"/>
            </a:endParaRP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Airwatch Northwest</a:t>
            </a:r>
            <a:r>
              <a:rPr lang="en-US" sz="1000" smtClean="0">
                <a:solidFill>
                  <a:schemeClr val="tx2"/>
                </a:solidFill>
                <a:latin typeface="Tahoma" charset="0"/>
                <a:ea typeface="ＭＳ 明朝" charset="-128"/>
              </a:rPr>
              <a:t> – Washington, Oregon, Idaho, and British Columbia - No Idle Zone / Anti-Idling: &lt;</a:t>
            </a:r>
            <a:r>
              <a:rPr lang="en-US" sz="1000" u="sng" smtClean="0">
                <a:solidFill>
                  <a:schemeClr val="tx2"/>
                </a:solidFill>
                <a:latin typeface="Tahoma" charset="0"/>
                <a:ea typeface="ＭＳ 明朝" charset="-128"/>
                <a:hlinkClick r:id="rId8"/>
              </a:rPr>
              <a:t>http://www.airwatchnorthwest.org/wa/NO_IDLE/Anti_Idle_FactSheet_long.html</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Oregon Environmental Council’s It’ Not Cool to Idle in School Program</a:t>
            </a:r>
            <a:r>
              <a:rPr lang="en-US" sz="1000" smtClean="0">
                <a:solidFill>
                  <a:schemeClr val="tx2"/>
                </a:solidFill>
                <a:latin typeface="Tahoma" charset="0"/>
                <a:ea typeface="ＭＳ 明朝" charset="-128"/>
              </a:rPr>
              <a:t>: &lt;</a:t>
            </a:r>
            <a:r>
              <a:rPr lang="en-US" sz="1000" smtClean="0">
                <a:solidFill>
                  <a:schemeClr val="tx2"/>
                </a:solidFill>
                <a:latin typeface="Tahoma" charset="0"/>
                <a:ea typeface="ＭＳ 明朝" charset="-128"/>
                <a:hlinkClick r:id="rId9"/>
              </a:rPr>
              <a:t>http://www.oeconline.org/kidshealth/teachertools</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endParaRPr lang="en-US" sz="1000" smtClean="0">
              <a:solidFill>
                <a:schemeClr val="tx2"/>
              </a:solidFill>
              <a:latin typeface="Tahoma" charset="0"/>
              <a:cs typeface="Times New Roman" pitchFamily="18" charset="0"/>
            </a:endParaRPr>
          </a:p>
          <a:p>
            <a:pPr eaLnBrk="1" hangingPunct="1"/>
            <a:r>
              <a:rPr lang="en-US" sz="1000" smtClean="0">
                <a:solidFill>
                  <a:schemeClr val="tx2"/>
                </a:solidFill>
                <a:latin typeface="Tahoma" charset="0"/>
                <a:ea typeface="ＭＳ 明朝" charset="-128"/>
              </a:rPr>
              <a:t>·        </a:t>
            </a:r>
            <a:r>
              <a:rPr lang="en-US" sz="1000" u="sng" smtClean="0">
                <a:solidFill>
                  <a:schemeClr val="tx2"/>
                </a:solidFill>
                <a:latin typeface="Tahoma" charset="0"/>
                <a:ea typeface="ＭＳ 明朝" charset="-128"/>
              </a:rPr>
              <a:t>Northeast Region</a:t>
            </a:r>
            <a:endParaRPr lang="en-US" sz="1000" smtClean="0">
              <a:solidFill>
                <a:schemeClr val="tx2"/>
              </a:solidFill>
              <a:latin typeface="Tahoma" charset="0"/>
              <a:ea typeface="ＭＳ 明朝" charset="-128"/>
            </a:endParaRP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Bethlehem, NY</a:t>
            </a:r>
            <a:r>
              <a:rPr lang="en-US" sz="1000" smtClean="0">
                <a:solidFill>
                  <a:schemeClr val="tx2"/>
                </a:solidFill>
                <a:latin typeface="Tahoma" charset="0"/>
                <a:ea typeface="ＭＳ 明朝" charset="-128"/>
              </a:rPr>
              <a:t> - Bethlehem Central Adopts No Idling Policy News Release: &lt;</a:t>
            </a:r>
            <a:r>
              <a:rPr lang="en-US" sz="1000" smtClean="0">
                <a:solidFill>
                  <a:schemeClr val="tx2"/>
                </a:solidFill>
                <a:latin typeface="Tahoma" charset="0"/>
                <a:ea typeface="ＭＳ 明朝" charset="-128"/>
                <a:hlinkClick r:id="rId10"/>
              </a:rPr>
              <a:t>http://bcsd.k12.ny.us/news/2004-05/050217noidling.htm</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Burlington, VT</a:t>
            </a:r>
            <a:r>
              <a:rPr lang="en-US" sz="1000" smtClean="0">
                <a:solidFill>
                  <a:schemeClr val="tx2"/>
                </a:solidFill>
                <a:latin typeface="Tahoma" charset="0"/>
                <a:ea typeface="ＭＳ 明朝" charset="-128"/>
              </a:rPr>
              <a:t> - 10% Challenge: &lt;</a:t>
            </a:r>
            <a:r>
              <a:rPr lang="en-US" sz="1000" smtClean="0">
                <a:solidFill>
                  <a:schemeClr val="tx2"/>
                </a:solidFill>
                <a:latin typeface="Tahoma" charset="0"/>
                <a:ea typeface="ＭＳ 明朝" charset="-128"/>
                <a:hlinkClick r:id="rId11"/>
              </a:rPr>
              <a:t>http://www.10percentchallenge.org/</a:t>
            </a:r>
            <a:r>
              <a:rPr lang="en-US" sz="1000" smtClean="0">
                <a:solidFill>
                  <a:schemeClr val="tx2"/>
                </a:solidFill>
                <a:latin typeface="Tahoma" charset="0"/>
                <a:ea typeface="ＭＳ 明朝" charset="-128"/>
              </a:rPr>
              <a:t>&gt; and click on No-Idling Campaign. </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Lenox, MA</a:t>
            </a:r>
            <a:r>
              <a:rPr lang="en-US" sz="1000" smtClean="0">
                <a:solidFill>
                  <a:schemeClr val="tx2"/>
                </a:solidFill>
                <a:latin typeface="Tahoma" charset="0"/>
                <a:ea typeface="ＭＳ 明朝" charset="-128"/>
              </a:rPr>
              <a:t> – A Healthy Climate. No Idle Task: &lt;</a:t>
            </a:r>
            <a:r>
              <a:rPr lang="en-US" sz="1000" smtClean="0">
                <a:solidFill>
                  <a:schemeClr val="tx2"/>
                </a:solidFill>
                <a:latin typeface="Tahoma" charset="0"/>
                <a:cs typeface="Times New Roman" pitchFamily="18" charset="0"/>
                <a:hlinkClick r:id="rId12"/>
              </a:rPr>
              <a:t>http://www.cleanair-coolplanet.org/champions/2004_dec.php</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r>
              <a:rPr lang="en-US" sz="1000" b="1" smtClean="0">
                <a:solidFill>
                  <a:schemeClr val="tx2"/>
                </a:solidFill>
                <a:latin typeface="Tahoma" charset="0"/>
                <a:ea typeface="ＭＳ 明朝" charset="-128"/>
              </a:rPr>
              <a:t>Millburn, NJ</a:t>
            </a:r>
            <a:r>
              <a:rPr lang="en-US" sz="1000" smtClean="0">
                <a:solidFill>
                  <a:schemeClr val="tx2"/>
                </a:solidFill>
                <a:latin typeface="Tahoma" charset="0"/>
                <a:ea typeface="ＭＳ 明朝" charset="-128"/>
              </a:rPr>
              <a:t> - Do Your Part - Idle-Free – Article 8 (of 10): &lt;</a:t>
            </a:r>
            <a:r>
              <a:rPr lang="en-US" sz="1000" smtClean="0">
                <a:solidFill>
                  <a:schemeClr val="tx2"/>
                </a:solidFill>
                <a:latin typeface="Tahoma" charset="0"/>
                <a:ea typeface="ＭＳ 明朝" charset="-128"/>
                <a:hlinkClick r:id="rId13"/>
              </a:rPr>
              <a:t>http://laptoplunches.com/newsletters/SeptemberNewsletter_2006.html</a:t>
            </a:r>
            <a:r>
              <a:rPr lang="en-US" sz="1000" smtClean="0">
                <a:solidFill>
                  <a:schemeClr val="tx2"/>
                </a:solidFill>
                <a:latin typeface="Tahoma" charset="0"/>
                <a:ea typeface="ＭＳ 明朝" charset="-128"/>
              </a:rPr>
              <a:t>&gt; and &lt;</a:t>
            </a:r>
            <a:r>
              <a:rPr lang="en-US" sz="1000" smtClean="0">
                <a:solidFill>
                  <a:schemeClr val="tx2"/>
                </a:solidFill>
                <a:latin typeface="Tahoma" charset="0"/>
                <a:ea typeface="ＭＳ 明朝" charset="-128"/>
                <a:hlinkClick r:id="rId14"/>
              </a:rPr>
              <a:t>http://www.wastefreelunches.org/IdleFree.ppt</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t>
            </a:r>
            <a:endParaRPr lang="en-US" sz="1000" smtClean="0">
              <a:solidFill>
                <a:schemeClr val="tx2"/>
              </a:solidFill>
              <a:latin typeface="Tahoma" charset="0"/>
              <a:cs typeface="Times New Roman" pitchFamily="18" charset="0"/>
            </a:endParaRPr>
          </a:p>
          <a:p>
            <a:pPr eaLnBrk="1" hangingPunct="1"/>
            <a:r>
              <a:rPr lang="en-US" sz="1000" b="1" u="sng" smtClean="0">
                <a:solidFill>
                  <a:schemeClr val="tx2"/>
                </a:solidFill>
                <a:latin typeface="Tahoma" charset="0"/>
                <a:ea typeface="ＭＳ 明朝" charset="-128"/>
              </a:rPr>
              <a:t>Health Related Information:</a:t>
            </a:r>
            <a:endParaRPr lang="en-US" sz="1000" smtClean="0">
              <a:solidFill>
                <a:schemeClr val="tx2"/>
              </a:solidFill>
              <a:latin typeface="Tahoma" charset="0"/>
              <a:cs typeface="Times New Roman" pitchFamily="18" charset="0"/>
            </a:endParaRPr>
          </a:p>
          <a:p>
            <a:pPr eaLnBrk="1" hangingPunct="1"/>
            <a:r>
              <a:rPr lang="en-US" sz="1000" smtClean="0">
                <a:solidFill>
                  <a:schemeClr val="tx2"/>
                </a:solidFill>
                <a:latin typeface="Tahoma" charset="0"/>
                <a:ea typeface="ＭＳ 明朝" charset="-128"/>
              </a:rPr>
              <a:t> Children’s Asthma - The Canadian Broadcasting Corporation finds that Asthma rates in children have jumped fourfold and zeroed in on two factors: Outside air pollution and Smoke in the home. &lt;</a:t>
            </a:r>
            <a:r>
              <a:rPr lang="en-US" sz="1000" smtClean="0">
                <a:solidFill>
                  <a:schemeClr val="tx2"/>
                </a:solidFill>
                <a:latin typeface="Tahoma" charset="0"/>
                <a:ea typeface="ＭＳ 明朝" charset="-128"/>
                <a:hlinkClick r:id="rId15"/>
              </a:rPr>
              <a:t>http://www.cbc.ca/story/canada/national/2006/01/27/asthma-report060127.html</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Children’s Health and the Environment in North America by the Commission for Environmental Cooperation: &lt;</a:t>
            </a:r>
            <a:r>
              <a:rPr lang="en-US" sz="1000" smtClean="0">
                <a:solidFill>
                  <a:schemeClr val="tx2"/>
                </a:solidFill>
                <a:latin typeface="Tahoma" charset="0"/>
                <a:ea typeface="ＭＳ 明朝" charset="-128"/>
                <a:hlinkClick r:id="rId16"/>
              </a:rPr>
              <a:t>http://www.cec.org/files/PDF/POLLUTANTS/CEH-Indicators-fin_en.pdf</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Americal Lung Association State of the Air 2006 Report: &lt;</a:t>
            </a:r>
            <a:r>
              <a:rPr lang="en-US" sz="1000" smtClean="0">
                <a:solidFill>
                  <a:schemeClr val="tx2"/>
                </a:solidFill>
                <a:latin typeface="Tahoma" charset="0"/>
                <a:ea typeface="ＭＳ 明朝" charset="-128"/>
                <a:hlinkClick r:id="rId17"/>
              </a:rPr>
              <a:t>http://www.lungusa.org/site/apps/nl/content3.asp?c=dvLUK9O0E&amp;b=40407&amp;ct=2315173</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In-Car Air Pollution by the International Center for Technology Assessment: &lt;http://www.icta.org/doc/In-car%20pollution%20report.pdf&gt;</a:t>
            </a:r>
          </a:p>
          <a:p>
            <a:pPr eaLnBrk="1" hangingPunct="1"/>
            <a:r>
              <a:rPr lang="en-US" sz="1000" smtClean="0">
                <a:solidFill>
                  <a:schemeClr val="tx2"/>
                </a:solidFill>
                <a:latin typeface="Tahoma" charset="0"/>
                <a:ea typeface="ＭＳ 明朝" charset="-128"/>
              </a:rPr>
              <a:t> </a:t>
            </a:r>
            <a:endParaRPr lang="en-US" sz="1000" smtClean="0">
              <a:solidFill>
                <a:schemeClr val="tx2"/>
              </a:solidFill>
              <a:latin typeface="Tahoma" charset="0"/>
              <a:cs typeface="Times New Roman" pitchFamily="18" charset="0"/>
            </a:endParaRPr>
          </a:p>
          <a:p>
            <a:pPr eaLnBrk="1" hangingPunct="1"/>
            <a:r>
              <a:rPr lang="en-US" sz="1000" b="1" u="sng" smtClean="0">
                <a:solidFill>
                  <a:schemeClr val="tx2"/>
                </a:solidFill>
                <a:latin typeface="Tahoma" charset="0"/>
                <a:ea typeface="ＭＳ 明朝" charset="-128"/>
              </a:rPr>
              <a:t>Catalytic Converters:</a:t>
            </a:r>
            <a:endParaRPr lang="en-US" sz="1000" smtClean="0">
              <a:solidFill>
                <a:schemeClr val="tx2"/>
              </a:solidFill>
              <a:latin typeface="Tahoma" charset="0"/>
              <a:cs typeface="Times New Roman" pitchFamily="18" charset="0"/>
            </a:endParaRPr>
          </a:p>
          <a:p>
            <a:pPr eaLnBrk="1" hangingPunct="1"/>
            <a:r>
              <a:rPr lang="en-US" sz="1000" smtClean="0">
                <a:solidFill>
                  <a:schemeClr val="tx2"/>
                </a:solidFill>
                <a:latin typeface="Tahoma" charset="0"/>
                <a:ea typeface="ＭＳ 明朝" charset="-128"/>
              </a:rPr>
              <a:t>   EPA says Catalytic Converter is Growing Cause of Global Warming: &lt;</a:t>
            </a:r>
            <a:r>
              <a:rPr lang="en-US" sz="1000" smtClean="0">
                <a:solidFill>
                  <a:schemeClr val="tx2"/>
                </a:solidFill>
                <a:latin typeface="Tahoma" charset="0"/>
                <a:ea typeface="ＭＳ 明朝" charset="-128"/>
                <a:hlinkClick r:id="rId18"/>
              </a:rPr>
              <a:t>http://www.junkscience.com/news2/catalyt.htm</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Autos' Converters Increase Warming As They Cut Smog: A Split Over Solutions: &lt;</a:t>
            </a:r>
            <a:r>
              <a:rPr lang="en-US" sz="1000" smtClean="0">
                <a:solidFill>
                  <a:schemeClr val="tx2"/>
                </a:solidFill>
                <a:latin typeface="Tahoma" charset="0"/>
                <a:ea typeface="ＭＳ 明朝" charset="-128"/>
                <a:hlinkClick r:id="rId19"/>
              </a:rPr>
              <a:t>http://www.his.com/~sepp/Archive/controv/controversies/catalytic.html</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How Catalytic Converters Work: &lt;</a:t>
            </a:r>
            <a:r>
              <a:rPr lang="en-US" sz="1000" smtClean="0">
                <a:solidFill>
                  <a:schemeClr val="tx2"/>
                </a:solidFill>
                <a:latin typeface="Tahoma" charset="0"/>
                <a:ea typeface="ＭＳ 明朝" charset="-128"/>
                <a:hlinkClick r:id="rId20"/>
              </a:rPr>
              <a:t>http://www.howstuffworks.com/catalytic-converter.htm</a:t>
            </a:r>
            <a:r>
              <a:rPr lang="en-US" sz="1000" smtClean="0">
                <a:solidFill>
                  <a:schemeClr val="tx2"/>
                </a:solidFill>
                <a:latin typeface="Tahoma" charset="0"/>
                <a:ea typeface="ＭＳ 明朝" charset="-128"/>
              </a:rPr>
              <a:t>&gt;</a:t>
            </a:r>
          </a:p>
          <a:p>
            <a:pPr eaLnBrk="1" hangingPunct="1"/>
            <a:r>
              <a:rPr lang="en-US" sz="1000" smtClean="0">
                <a:solidFill>
                  <a:schemeClr val="tx2"/>
                </a:solidFill>
                <a:latin typeface="Tahoma" charset="0"/>
                <a:ea typeface="ＭＳ 明朝" charset="-128"/>
              </a:rPr>
              <a:t>·        Additional Information on Nitrous Oxide: &lt;</a:t>
            </a:r>
            <a:r>
              <a:rPr lang="en-US" sz="1000" smtClean="0">
                <a:solidFill>
                  <a:schemeClr val="tx2"/>
                </a:solidFill>
                <a:latin typeface="Tahoma" charset="0"/>
                <a:ea typeface="ＭＳ 明朝" charset="-128"/>
                <a:hlinkClick r:id="rId21"/>
              </a:rPr>
              <a:t>http://en.wikipedia.org/wiki/Nitrous_oxide</a:t>
            </a:r>
            <a:r>
              <a:rPr lang="en-US" sz="1000" smtClean="0">
                <a:solidFill>
                  <a:schemeClr val="tx2"/>
                </a:solidFill>
                <a:latin typeface="Tahoma" charset="0"/>
                <a:ea typeface="ＭＳ 明朝" charset="-128"/>
              </a:rPr>
              <a:t>&gt;</a:t>
            </a:r>
          </a:p>
          <a:p>
            <a:pPr eaLnBrk="1" hangingPunct="1"/>
            <a:endParaRPr lang="en-US" sz="1000" smtClean="0">
              <a:solidFill>
                <a:schemeClr val="tx2"/>
              </a:solidFill>
              <a:latin typeface="Tahoma"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ADC2CF6-6471-4628-BA55-E32E600B834E}" type="slidenum">
              <a:rPr lang="en-US"/>
              <a:pPr/>
              <a:t>12</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943610" y="4253667"/>
            <a:ext cx="5189855" cy="4029790"/>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0462E60A-EFC2-4E4A-AA36-EE755448EB8F}" type="slidenum">
              <a:rPr lang="en-US"/>
              <a:pPr/>
              <a:t>3</a:t>
            </a:fld>
            <a:endParaRPr lang="en-US"/>
          </a:p>
        </p:txBody>
      </p:sp>
      <p:sp>
        <p:nvSpPr>
          <p:cNvPr id="31747" name="Rectangle 2"/>
          <p:cNvSpPr>
            <a:spLocks noGrp="1" noRot="1" noChangeAspect="1" noChangeArrowheads="1" noTextEdit="1"/>
          </p:cNvSpPr>
          <p:nvPr>
            <p:ph type="sldImg"/>
          </p:nvPr>
        </p:nvSpPr>
        <p:spPr>
          <a:xfrm>
            <a:off x="2046288" y="373063"/>
            <a:ext cx="2984500" cy="2238375"/>
          </a:xfrm>
          <a:ln/>
        </p:spPr>
      </p:sp>
      <p:sp>
        <p:nvSpPr>
          <p:cNvPr id="31748" name="Rectangle 3"/>
          <p:cNvSpPr>
            <a:spLocks noGrp="1" noChangeArrowheads="1"/>
          </p:cNvSpPr>
          <p:nvPr>
            <p:ph type="body" idx="1"/>
          </p:nvPr>
        </p:nvSpPr>
        <p:spPr>
          <a:xfrm>
            <a:off x="314537" y="2761152"/>
            <a:ext cx="6448002" cy="5970059"/>
          </a:xfrm>
          <a:noFill/>
          <a:ln/>
        </p:spPr>
        <p:txBody>
          <a:bodyPr/>
          <a:lstStyle/>
          <a:p>
            <a:pPr marL="228600" indent="-228600" eaLnBrk="1" hangingPunct="1"/>
            <a:r>
              <a:rPr lang="en-US" dirty="0" smtClean="0">
                <a:solidFill>
                  <a:srgbClr val="0000FF"/>
                </a:solidFill>
                <a:cs typeface="Arial" charset="0"/>
              </a:rPr>
              <a:t>From http://auto.howstuffworks.com/catalytic-converter1.htm</a:t>
            </a:r>
          </a:p>
          <a:p>
            <a:pPr marL="228600" indent="-228600" eaLnBrk="1" hangingPunct="1"/>
            <a:r>
              <a:rPr lang="en-US" b="1" dirty="0" smtClean="0">
                <a:solidFill>
                  <a:srgbClr val="990000"/>
                </a:solidFill>
              </a:rPr>
              <a:t>Pollutants Produced by a Car Engine</a:t>
            </a:r>
          </a:p>
          <a:p>
            <a:pPr marL="228600" indent="-228600" eaLnBrk="1" hangingPunct="1"/>
            <a:r>
              <a:rPr lang="en-US" dirty="0" smtClean="0"/>
              <a:t>In order to reduce emissions, modern car engines carefully control the amount of fuel they burn. They try to keep the air-to-fuel ratio very close to the </a:t>
            </a:r>
            <a:r>
              <a:rPr lang="en-US" b="1" dirty="0" err="1" smtClean="0"/>
              <a:t>stoichiometric</a:t>
            </a:r>
            <a:r>
              <a:rPr lang="en-US" dirty="0" smtClean="0"/>
              <a:t> point, which is the calculated ideal ratio of air to fuel. Theoretically, at this ratio, all of the fuel will be burned using all of the oxygen in the air. For </a:t>
            </a:r>
            <a:r>
              <a:rPr lang="en-US" dirty="0" smtClean="0">
                <a:hlinkClick r:id="rId3"/>
              </a:rPr>
              <a:t>gasoline</a:t>
            </a:r>
            <a:r>
              <a:rPr lang="en-US" dirty="0" smtClean="0"/>
              <a:t>, the </a:t>
            </a:r>
            <a:r>
              <a:rPr lang="en-US" dirty="0" err="1" smtClean="0"/>
              <a:t>stoichiometric</a:t>
            </a:r>
            <a:r>
              <a:rPr lang="en-US" dirty="0" smtClean="0"/>
              <a:t> ratio is about 14.7:1, meaning that for each pound of gasoline, 14.7 pounds of air will be burned. The fuel mixture actually varies from the ideal ratio quite a bit during driving. Sometimes the mixture can be </a:t>
            </a:r>
            <a:r>
              <a:rPr lang="en-US" b="1" dirty="0" smtClean="0"/>
              <a:t>lean</a:t>
            </a:r>
            <a:r>
              <a:rPr lang="en-US" dirty="0" smtClean="0"/>
              <a:t> (an air-to-fuel ratio higher than 14.7), and other times the mixture can be </a:t>
            </a:r>
            <a:r>
              <a:rPr lang="en-US" b="1" dirty="0" smtClean="0"/>
              <a:t>rich</a:t>
            </a:r>
            <a:r>
              <a:rPr lang="en-US" dirty="0" smtClean="0"/>
              <a:t> (an air-to-fuel ratio lower than 14.7). The main emissions of a car engine are: </a:t>
            </a:r>
          </a:p>
          <a:p>
            <a:pPr marL="228600" indent="-228600" eaLnBrk="1" hangingPunct="1">
              <a:buFontTx/>
              <a:buChar char="•"/>
            </a:pPr>
            <a:r>
              <a:rPr lang="en-US" b="1" dirty="0" smtClean="0"/>
              <a:t>Nitrogen gas</a:t>
            </a:r>
            <a:r>
              <a:rPr lang="en-US" dirty="0" smtClean="0"/>
              <a:t> (N2) - Air is 78-percent nitrogen gas, and most of this passes right through the car engine. </a:t>
            </a:r>
          </a:p>
          <a:p>
            <a:pPr marL="228600" indent="-228600" eaLnBrk="1" hangingPunct="1">
              <a:buFontTx/>
              <a:buChar char="•"/>
            </a:pPr>
            <a:r>
              <a:rPr lang="en-US" b="1" dirty="0" smtClean="0"/>
              <a:t>Carbon dioxide</a:t>
            </a:r>
            <a:r>
              <a:rPr lang="en-US" dirty="0" smtClean="0"/>
              <a:t> (CO2) - This is one product of combustion. The carbon in the fuel bonds with the oxygen in the air. </a:t>
            </a:r>
          </a:p>
          <a:p>
            <a:pPr marL="228600" indent="-228600" eaLnBrk="1" hangingPunct="1">
              <a:buFontTx/>
              <a:buChar char="•"/>
            </a:pPr>
            <a:r>
              <a:rPr lang="en-US" b="1" dirty="0" smtClean="0"/>
              <a:t>Water vapor</a:t>
            </a:r>
            <a:r>
              <a:rPr lang="en-US" dirty="0" smtClean="0"/>
              <a:t> (H2O) - This is another product of combustion. The hydrogen in the fuel bonds with the oxygen in the air. </a:t>
            </a:r>
          </a:p>
          <a:p>
            <a:pPr marL="228600" indent="-228600" eaLnBrk="1" hangingPunct="1"/>
            <a:r>
              <a:rPr lang="en-US" dirty="0" smtClean="0"/>
              <a:t>These emissions are mostly benign (although carbon dioxide emissions are believed to contribute to global warming). But because the combustion process is never perfect, some smaller amounts of more harmful emissions are also produced in car engines: </a:t>
            </a:r>
          </a:p>
          <a:p>
            <a:pPr marL="228600" indent="-228600" eaLnBrk="1" hangingPunct="1">
              <a:buFontTx/>
              <a:buChar char="•"/>
            </a:pPr>
            <a:r>
              <a:rPr lang="en-US" b="1" dirty="0" smtClean="0"/>
              <a:t>Carbon monoxide</a:t>
            </a:r>
            <a:r>
              <a:rPr lang="en-US" dirty="0" smtClean="0"/>
              <a:t> (CO) - a poisonous gas that is colorless and odorless </a:t>
            </a:r>
          </a:p>
          <a:p>
            <a:pPr marL="228600" indent="-228600" eaLnBrk="1" hangingPunct="1">
              <a:buFontTx/>
              <a:buChar char="•"/>
            </a:pPr>
            <a:r>
              <a:rPr lang="en-US" b="1" dirty="0" smtClean="0"/>
              <a:t>Hydrocarbons</a:t>
            </a:r>
            <a:r>
              <a:rPr lang="en-US" dirty="0" smtClean="0"/>
              <a:t> or </a:t>
            </a:r>
            <a:r>
              <a:rPr lang="en-US" b="1" dirty="0" smtClean="0"/>
              <a:t>volatile organic compounds</a:t>
            </a:r>
            <a:r>
              <a:rPr lang="en-US" dirty="0" smtClean="0"/>
              <a:t> (</a:t>
            </a:r>
            <a:r>
              <a:rPr lang="en-US" dirty="0" err="1" smtClean="0"/>
              <a:t>VOCs</a:t>
            </a:r>
            <a:r>
              <a:rPr lang="en-US" dirty="0" smtClean="0"/>
              <a:t>) - produced mostly from unburned fuel that evaporates Sunlight breaks these down to form oxidants, which react with oxides of nitrogen to cause ground level ozone (O3), a major component of smog. </a:t>
            </a:r>
          </a:p>
          <a:p>
            <a:pPr marL="228600" indent="-228600" eaLnBrk="1" hangingPunct="1">
              <a:buFontTx/>
              <a:buChar char="•"/>
            </a:pPr>
            <a:r>
              <a:rPr lang="en-US" b="1" dirty="0" smtClean="0"/>
              <a:t>Nitrogen oxides</a:t>
            </a:r>
            <a:r>
              <a:rPr lang="en-US" dirty="0" smtClean="0"/>
              <a:t> (NO and NO2, together called </a:t>
            </a:r>
            <a:r>
              <a:rPr lang="en-US" dirty="0" err="1" smtClean="0"/>
              <a:t>NOx</a:t>
            </a:r>
            <a:r>
              <a:rPr lang="en-US" dirty="0" smtClean="0"/>
              <a:t>) - contributes to smog and acid rain, and also causes irritation to human mucus membranes </a:t>
            </a:r>
          </a:p>
          <a:p>
            <a:pPr marL="228600" indent="-228600" eaLnBrk="1" hangingPunct="1"/>
            <a:r>
              <a:rPr lang="en-US" dirty="0" smtClean="0"/>
              <a:t>These are the three main regulated emissions, and also the ones that catalytic converters are designed to reduce.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FD0C12A9-5596-4322-B7E0-3CF4C1F62631}" type="slidenum">
              <a:rPr lang="en-US"/>
              <a:pPr/>
              <a:t>4</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943610" y="4253667"/>
            <a:ext cx="5189855" cy="4029790"/>
          </a:xfrm>
          <a:noFill/>
          <a:ln/>
        </p:spPr>
        <p:txBody>
          <a:bodyPr/>
          <a:lstStyle/>
          <a:p>
            <a:pPr marL="228600" indent="-228600" eaLnBrk="1" hangingPunct="1"/>
            <a:r>
              <a:rPr lang="en-US" smtClean="0"/>
              <a:t>http://oee.nrcan.gc.ca/transportation/idling/issues/why-idling-problem.cfm?attr=8#wastes</a:t>
            </a:r>
          </a:p>
          <a:p>
            <a:pPr marL="228600" indent="-228600" eaLnBrk="1" hangingPunct="1"/>
            <a:r>
              <a:rPr lang="en-US" smtClean="0"/>
              <a:t>http://oee.nrcan.gc.ca/communities-government/transportation/municipal-communities/articles/idling-tips.cfm?attr=8</a:t>
            </a:r>
          </a:p>
          <a:p>
            <a:pPr marL="228600" indent="-228600" eaLnBrk="1" hangingPunct="1"/>
            <a:endParaRPr lang="en-US" smtClean="0"/>
          </a:p>
          <a:p>
            <a:pPr marL="228600" indent="-228600" eaLnBrk="1" hangingPunct="1"/>
            <a:r>
              <a:rPr lang="en-US" smtClean="0"/>
              <a:t>With computer-controlled‚ fuel-injected engines‚ need no more than 30 seconds of idling.</a:t>
            </a:r>
            <a:endParaRPr lang="en-US" smtClean="0">
              <a:solidFill>
                <a:srgbClr val="000000"/>
              </a:solidFill>
              <a:cs typeface="Arial" charset="0"/>
            </a:endParaRPr>
          </a:p>
          <a:p>
            <a:pPr marL="228600" indent="-228600" eaLnBrk="1" hangingPunct="1"/>
            <a:r>
              <a:rPr lang="en-US" smtClean="0">
                <a:solidFill>
                  <a:srgbClr val="000000"/>
                </a:solidFill>
                <a:cs typeface="Arial" charset="0"/>
              </a:rPr>
              <a:t>Warming up the vehicle means more than warming the engine. The tires‚ transmission‚ wheel bearings and other moving parts also need to be warmed up for the vehicle to perform well. Most of these parts don’t begin to warm up until you drive the vehicle.</a:t>
            </a:r>
          </a:p>
          <a:p>
            <a:pPr marL="228600" indent="-228600" eaLnBrk="1" hangingPunct="1"/>
            <a:r>
              <a:rPr lang="en-US" smtClean="0">
                <a:solidFill>
                  <a:srgbClr val="000000"/>
                </a:solidFill>
                <a:cs typeface="Arial" charset="0"/>
              </a:rPr>
              <a:t>The catalytic converter – the device that cleans pollutants from the vehicle’s exhaust – doesn’t function at its peak until it reaches between 400</a:t>
            </a:r>
            <a:r>
              <a:rPr lang="en-US" i="1" smtClean="0">
                <a:solidFill>
                  <a:srgbClr val="000000"/>
                </a:solidFill>
                <a:cs typeface="Arial" charset="0"/>
              </a:rPr>
              <a:t>°C</a:t>
            </a:r>
            <a:r>
              <a:rPr lang="en-US" smtClean="0">
                <a:solidFill>
                  <a:srgbClr val="000000"/>
                </a:solidFill>
                <a:cs typeface="Arial" charset="0"/>
              </a:rPr>
              <a:t> and 800</a:t>
            </a:r>
            <a:r>
              <a:rPr lang="en-US" i="1" smtClean="0">
                <a:solidFill>
                  <a:srgbClr val="000000"/>
                </a:solidFill>
                <a:cs typeface="Arial" charset="0"/>
              </a:rPr>
              <a:t>°C</a:t>
            </a:r>
            <a:r>
              <a:rPr lang="en-US" smtClean="0">
                <a:solidFill>
                  <a:srgbClr val="000000"/>
                </a:solidFill>
                <a:cs typeface="Arial" charset="0"/>
              </a:rPr>
              <a:t>. Again‚ the best way to warm the converter is to drive the vehicle.</a:t>
            </a:r>
            <a:br>
              <a:rPr lang="en-US" smtClean="0">
                <a:solidFill>
                  <a:srgbClr val="000000"/>
                </a:solidFill>
                <a:cs typeface="Arial" charset="0"/>
              </a:rPr>
            </a:br>
            <a:r>
              <a:rPr lang="en-US" smtClean="0">
                <a:solidFill>
                  <a:srgbClr val="000000"/>
                </a:solidFill>
                <a:cs typeface="Arial" charset="0"/>
              </a:rPr>
              <a:t>Driving a vehicle cuts warm-up times in half. This reduces fuel consumption and </a:t>
            </a:r>
            <a:r>
              <a:rPr lang="en-US" i="1" smtClean="0">
                <a:solidFill>
                  <a:srgbClr val="000000"/>
                </a:solidFill>
                <a:cs typeface="Arial" charset="0"/>
              </a:rPr>
              <a:t>GHG</a:t>
            </a:r>
            <a:r>
              <a:rPr lang="en-US" smtClean="0">
                <a:solidFill>
                  <a:srgbClr val="000000"/>
                </a:solidFill>
                <a:cs typeface="Arial" charset="0"/>
              </a:rPr>
              <a:t> emissions.</a:t>
            </a:r>
          </a:p>
          <a:p>
            <a:pPr marL="228600" indent="-228600"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52B19D8-B9FF-4BF3-8633-294094B7AC0A}" type="slidenum">
              <a:rPr lang="en-US"/>
              <a:pPr/>
              <a:t>5</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43610" y="4253667"/>
            <a:ext cx="5189855" cy="4029790"/>
          </a:xfrm>
          <a:noFill/>
          <a:ln/>
        </p:spPr>
        <p:txBody>
          <a:bodyPr/>
          <a:lstStyle/>
          <a:p>
            <a:pPr marL="228600" indent="-228600" eaLnBrk="1" hangingPunct="1"/>
            <a:r>
              <a:rPr lang="en-US" smtClean="0">
                <a:solidFill>
                  <a:srgbClr val="000000"/>
                </a:solidFill>
                <a:cs typeface="Arial" charset="0"/>
              </a:rPr>
              <a:t>Can idling damage my car’s engine?</a:t>
            </a:r>
          </a:p>
          <a:p>
            <a:pPr marL="228600" indent="-228600" eaLnBrk="1" hangingPunct="1"/>
            <a:r>
              <a:rPr lang="en-US" smtClean="0">
                <a:solidFill>
                  <a:srgbClr val="000000"/>
                </a:solidFill>
                <a:cs typeface="Arial" charset="0"/>
              </a:rPr>
              <a:t>You bet it can! Because the engine isn’t working at its peak operating temperature when it’s idling‚ the fuel doesn’t undergo complete combustion. This leaves fuel residues that can contaminate engine oil and damage engine parts. For example‚ fuel residues tend to deposit on spark plugs. As the amount of engine idling increases‚ the average temperature of the spark plugs drops. They begin to gather dirt more quickly which‚ in turn‚ may increase fuel consumption. It’s a vicious cycle of wasted fuel and needless greenhouse gas emissions. Excessive idling can also allow water to condense in the vehicle’s exhaust. This can lead to corrosion and reduce the life of the exhaust system.</a:t>
            </a:r>
          </a:p>
          <a:p>
            <a:pPr marL="228600" indent="-228600"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661B8931-6AEA-42F1-BC1B-A8D7DEA7BA04}" type="slidenum">
              <a:rPr lang="en-US"/>
              <a:pPr/>
              <a:t>6</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43610" y="4253667"/>
            <a:ext cx="5189855" cy="4029790"/>
          </a:xfrm>
          <a:noFill/>
          <a:ln/>
        </p:spPr>
        <p:txBody>
          <a:bodyPr/>
          <a:lstStyle/>
          <a:p>
            <a:pPr marL="228600" indent="-228600" eaLnBrk="1" hangingPunct="1"/>
            <a:r>
              <a:rPr lang="en-US" smtClean="0"/>
              <a:t>Vehicle idling has increased recently due to people idling while talking on their cell phones and remote vehicle starters.</a:t>
            </a:r>
          </a:p>
          <a:p>
            <a:pPr marL="228600" indent="-228600" eaLnBrk="1" hangingPunct="1"/>
            <a:endParaRPr lang="en-US" smtClean="0"/>
          </a:p>
          <a:p>
            <a:pPr marL="228600" indent="-228600" eaLnBrk="1" hangingPunct="1"/>
            <a:r>
              <a:rPr lang="en-US" smtClean="0"/>
              <a:t>The automotive industry is offering more and more remote starters because they can be sold for an incredible markup price.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7D1C648-AC72-493A-8580-9094AE603BFA}" type="slidenum">
              <a:rPr lang="en-US"/>
              <a:pPr/>
              <a:t>7</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43610" y="4253667"/>
            <a:ext cx="5189855" cy="4029790"/>
          </a:xfrm>
          <a:noFill/>
          <a:ln/>
        </p:spPr>
        <p:txBody>
          <a:bodyPr/>
          <a:lstStyle/>
          <a:p>
            <a:pPr eaLnBrk="1" hangingPunct="1"/>
            <a:r>
              <a:rPr lang="en-US" smtClean="0"/>
              <a:t>New Jersey prohibits idling of both diesel vehicles, such as school buses and large trucks, (and gasoline-powered vehicles), for more than three minutes.</a:t>
            </a:r>
            <a:br>
              <a:rPr lang="en-US" smtClean="0"/>
            </a:br>
            <a:r>
              <a:rPr lang="en-US" smtClean="0"/>
              <a:t>• Annually in New Jersey, 400 to 800 premature deaths, 16,000 asthma attacks and 1,800 emergency room visits are directly related to diesel fuel emissions. The U.S. EPA has determined that diesel exhaust is a "likely human carcinogen".</a:t>
            </a:r>
            <a:br>
              <a:rPr lang="en-US" smtClean="0"/>
            </a:br>
            <a:r>
              <a:rPr lang="en-US" smtClean="0"/>
              <a:t>• Diesel combustion releases fine particles and gases into the air, known as soot. Children are particularly vulnerable to the effects of soot. Children's immune and respiratory systems are still developing and they breathe up to 50 percent more air per pound of body weight than adults.</a:t>
            </a:r>
            <a:br>
              <a:rPr lang="en-US" smtClean="0"/>
            </a:br>
            <a:r>
              <a:rPr lang="en-US" smtClean="0"/>
              <a:t>• Diesel exhaust worsens the symptoms of asthma, bronchitis and emphysema and can trigger an asthma attack in someone who never has had asthma.</a:t>
            </a:r>
            <a:br>
              <a:rPr lang="en-US" smtClean="0"/>
            </a:br>
            <a:r>
              <a:rPr lang="en-US" smtClean="0"/>
              <a:t>• Between 10 and 13 percent of all students in grades K-12 have asthma.</a:t>
            </a:r>
            <a:br>
              <a:rPr lang="en-US" smtClean="0"/>
            </a:br>
            <a:r>
              <a:rPr lang="en-US" smtClean="0"/>
              <a:t>• In 2003, 14,500 school buses operated in New Jersey. Each child rides a school bus an average of 1.5 miles per day.</a:t>
            </a:r>
            <a:br>
              <a:rPr lang="en-US" smtClean="0"/>
            </a:br>
            <a:r>
              <a:rPr lang="en-US" smtClean="0"/>
              <a:t>• For more information, visit </a:t>
            </a:r>
            <a:r>
              <a:rPr lang="en-US" smtClean="0">
                <a:hlinkClick r:id="rId3"/>
              </a:rPr>
              <a:t>www.stopthesoot.org</a:t>
            </a:r>
            <a:r>
              <a:rPr lang="en-US" smtClean="0"/>
              <a:t/>
            </a:r>
            <a:br>
              <a:rPr lang="en-US" smtClean="0"/>
            </a:br>
            <a:r>
              <a:rPr lang="en-US" smtClean="0"/>
              <a:t/>
            </a:r>
            <a:br>
              <a:rPr lang="en-US" smtClean="0"/>
            </a:br>
            <a:r>
              <a:rPr lang="en-US" smtClean="0"/>
              <a:t>• Call (877) WARN-DEP (877-927-6337) to report idling.</a:t>
            </a:r>
            <a:br>
              <a:rPr lang="en-US" smtClean="0"/>
            </a:br>
            <a:r>
              <a:rPr lang="en-US" smtClean="0"/>
              <a:t>• Idling penalties for commercial vehicles and property owners are $250 for the first offense, $400 for the second, $1,000 for the third and $3,000 for the fourth and each subsequent violation.</a:t>
            </a:r>
            <a:br>
              <a:rPr lang="en-US" smtClean="0"/>
            </a:br>
            <a:r>
              <a:rPr lang="en-US" smtClean="0"/>
              <a:t>• In 2005, the NJ DEP observed 5,000 vehicles at 1,300 sites and cited 130 violations for idling. During the same time, county environmental health agencies observed 1,700 vehicles at 500 sites and issued 30 idling violations.</a:t>
            </a:r>
            <a:br>
              <a:rPr lang="en-US" smtClean="0"/>
            </a:br>
            <a:r>
              <a:rPr lang="en-US" smtClean="0"/>
              <a:t/>
            </a:r>
            <a:br>
              <a:rPr lang="en-US" smtClean="0"/>
            </a:br>
            <a:r>
              <a:rPr lang="en-US" smtClean="0"/>
              <a:t>Source: N.J. Department of Environmental Protection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8BB49FC1-1FAA-40FA-97FC-2BEDE97D865D}" type="slidenum">
              <a:rPr lang="en-US"/>
              <a:pPr/>
              <a:t>8</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43610" y="4253667"/>
            <a:ext cx="5189855" cy="4029790"/>
          </a:xfrm>
          <a:noFill/>
          <a:ln/>
        </p:spPr>
        <p:txBody>
          <a:bodyPr/>
          <a:lstStyle/>
          <a:p>
            <a:pPr eaLnBrk="1" hangingPunct="1"/>
            <a:r>
              <a:rPr lang="en-US" sz="1000" dirty="0" smtClean="0"/>
              <a:t>Asthma rates among children in some parts of North America are four times higher than they were 20 years ago.</a:t>
            </a:r>
          </a:p>
          <a:p>
            <a:pPr eaLnBrk="1" hangingPunct="1"/>
            <a:r>
              <a:rPr lang="en-US" sz="1000" dirty="0" smtClean="0"/>
              <a:t>http://www.cbc.ca/story/canada/national/2006/01/27/asthma-report060127.html</a:t>
            </a:r>
          </a:p>
          <a:p>
            <a:pPr eaLnBrk="1" hangingPunct="1"/>
            <a:endParaRPr lang="en-US" sz="1000" dirty="0" smtClean="0"/>
          </a:p>
          <a:p>
            <a:pPr eaLnBrk="1" hangingPunct="1"/>
            <a:r>
              <a:rPr lang="en-US" sz="1000" dirty="0" smtClean="0">
                <a:solidFill>
                  <a:srgbClr val="000080"/>
                </a:solidFill>
              </a:rPr>
              <a:t>Many people believe that they are protected from air pollution if they remain inside their vehicles. Not so according to a report by the </a:t>
            </a:r>
            <a:r>
              <a:rPr lang="en-US" sz="1000" dirty="0" smtClean="0">
                <a:solidFill>
                  <a:srgbClr val="000080"/>
                </a:solidFill>
                <a:hlinkClick r:id="rId3"/>
              </a:rPr>
              <a:t>International Center for Technology Assessment (CTA)</a:t>
            </a:r>
            <a:r>
              <a:rPr lang="en-US" sz="1000" dirty="0" smtClean="0">
                <a:solidFill>
                  <a:srgbClr val="000080"/>
                </a:solidFill>
              </a:rPr>
              <a:t>. CTA found that exposure to most auto pollutants, including volatile organic compounds (</a:t>
            </a:r>
            <a:r>
              <a:rPr lang="en-US" sz="1000" dirty="0" err="1" smtClean="0">
                <a:solidFill>
                  <a:srgbClr val="000080"/>
                </a:solidFill>
              </a:rPr>
              <a:t>VOCs</a:t>
            </a:r>
            <a:r>
              <a:rPr lang="en-US" sz="1000" dirty="0" smtClean="0">
                <a:solidFill>
                  <a:srgbClr val="000080"/>
                </a:solidFill>
              </a:rPr>
              <a:t>) and carbon monoxide (CO), is much higher inside vehicles than at the road side. </a:t>
            </a:r>
            <a:r>
              <a:rPr lang="en-US" sz="1000" dirty="0" err="1" smtClean="0">
                <a:solidFill>
                  <a:srgbClr val="000080"/>
                </a:solidFill>
              </a:rPr>
              <a:t>VOCs</a:t>
            </a:r>
            <a:r>
              <a:rPr lang="en-US" sz="1000" dirty="0" smtClean="0">
                <a:solidFill>
                  <a:srgbClr val="000080"/>
                </a:solidFill>
              </a:rPr>
              <a:t> and CO are linked to serious health problems--like respiratory infections and cancer--are known to shorten life. The highest exposure occurs when sitting in traffic congestion on highways or in a line-up of idling vehicles at a school or drive-through.</a:t>
            </a:r>
            <a:r>
              <a:rPr lang="en-US" sz="1000" dirty="0" smtClean="0"/>
              <a:t> http://www.hcdoes.org/airquality/Anti-Idling/idle.htm</a:t>
            </a:r>
          </a:p>
          <a:p>
            <a:pPr eaLnBrk="1" hangingPunct="1"/>
            <a:endParaRPr lang="en-US" sz="1000" dirty="0" smtClean="0"/>
          </a:p>
          <a:p>
            <a:pPr eaLnBrk="1" hangingPunct="1"/>
            <a:r>
              <a:rPr lang="en-US" sz="1000" dirty="0" smtClean="0">
                <a:solidFill>
                  <a:srgbClr val="FF0000"/>
                </a:solidFill>
              </a:rPr>
              <a:t>A car uses 106 ounces of gas idling for one minute. Half an ounce is used to start the average automobile.</a:t>
            </a:r>
            <a:r>
              <a:rPr lang="en-US" sz="1000" dirty="0" smtClean="0"/>
              <a:t> http://local.aaca.org/junior/4wheelfun/trivia/gasoline.htm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AEF15A70-98AA-4BB5-B63D-74350341BC6F}" type="slidenum">
              <a:rPr lang="en-US"/>
              <a:pPr/>
              <a:t>9</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43610" y="4253667"/>
            <a:ext cx="5189855" cy="4029790"/>
          </a:xfrm>
          <a:noFill/>
          <a:ln/>
        </p:spPr>
        <p:txBody>
          <a:bodyPr/>
          <a:lstStyle/>
          <a:p>
            <a:pPr marL="228600" indent="-228600" eaLnBrk="1" hangingPunct="1"/>
            <a:r>
              <a:rPr lang="en-US" smtClean="0"/>
              <a:t>Minimize warm-up idling. This is especially. Drive away after no more than 30 seconds of idling‚ assuming the vehicle’s windows are clear. </a:t>
            </a:r>
          </a:p>
          <a:p>
            <a:pPr marL="228600" indent="-228600" eaLnBrk="1" hangingPunct="1"/>
            <a:endParaRPr lang="en-US" smtClean="0"/>
          </a:p>
          <a:p>
            <a:pPr marL="228600" indent="-228600" eaLnBrk="1" hangingPunct="1"/>
            <a:r>
              <a:rPr lang="en-US" smtClean="0"/>
              <a:t>If you’re going to be stopped for more than 10 seconds‚ turn off the engine. Now I’m not talking about at red lights or in traffic – that’s a safety issue. What I am talking about is to never leave the vehicle running while you zip into a corner store or fast-food restaurant – it’s hard on your pocketbook‚ bad for the environment and an invitation to car thieves. </a:t>
            </a:r>
          </a:p>
          <a:p>
            <a:pPr marL="228600" indent="-228600" eaLnBrk="1" hangingPunct="1"/>
            <a:endParaRPr lang="en-US" smtClean="0"/>
          </a:p>
          <a:p>
            <a:pPr marL="228600" indent="-228600" eaLnBrk="1" hangingPunct="1"/>
            <a:r>
              <a:rPr lang="en-US" smtClean="0"/>
              <a:t>Avoid using remote car starters. They encourage you to start your car before you’re ready to drive‚ resulting in needless idling. </a:t>
            </a:r>
          </a:p>
          <a:p>
            <a:pPr marL="228600" indent="-228600" eaLnBrk="1" hangingPunct="1"/>
            <a:endParaRPr lang="en-US" smtClean="0"/>
          </a:p>
          <a:p>
            <a:pPr marL="228600" indent="-228600" eaLnBrk="1" hangingPunct="1"/>
            <a:r>
              <a:rPr lang="en-US" smtClean="0">
                <a:solidFill>
                  <a:srgbClr val="000000"/>
                </a:solidFill>
                <a:cs typeface="Arial" charset="0"/>
              </a:rPr>
              <a:t>Idling emits more pollution if the vehicle’s catalytic converter isn’t working properly. Ask your technician to check the system the next time your car is being serviced.</a:t>
            </a:r>
            <a:endParaRPr lang="en-US" smtClean="0"/>
          </a:p>
          <a:p>
            <a:pPr marL="228600" indent="-228600" eaLnBrk="1" hangingPunct="1"/>
            <a:endParaRPr lang="en-US" smtClean="0"/>
          </a:p>
          <a:p>
            <a:pPr marL="228600" indent="-228600" eaLnBrk="1" hangingPunct="1"/>
            <a:r>
              <a:rPr lang="en-US" smtClean="0"/>
              <a:t>Use a block heater to warm the engine before you start it</a:t>
            </a:r>
          </a:p>
          <a:p>
            <a:pPr marL="685800" lvl="1" indent="-228600" eaLnBrk="1" hangingPunct="1"/>
            <a:r>
              <a:rPr lang="en-US" smtClean="0"/>
              <a:t>Reduces engine wear‚ improves fuel efficiency and reduces emissions by 10 percent or more in cold conditions</a:t>
            </a:r>
          </a:p>
          <a:p>
            <a:pPr marL="685800" lvl="1" indent="-228600" eaLnBrk="1" hangingPunct="1"/>
            <a:r>
              <a:rPr lang="en-US" smtClean="0"/>
              <a:t>Use an automatic timer to turn on the block heater two hours before you plan to start the vehicle </a:t>
            </a:r>
          </a:p>
          <a:p>
            <a:pPr marL="228600" indent="-228600" eaLnBrk="1" hangingPunct="1"/>
            <a:endParaRPr lang="en-US" smtClean="0"/>
          </a:p>
          <a:p>
            <a:pPr marL="228600" indent="-228600"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61391228-E673-47CB-839F-9FF142A7F7CF}" type="slidenum">
              <a:rPr lang="en-US"/>
              <a:pPr/>
              <a:t>10</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943610" y="4253667"/>
            <a:ext cx="5189855" cy="4029790"/>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CD94DBAC-D969-48C2-A93C-5A343242EF2C}" type="datetimeFigureOut">
              <a:rPr lang="en-US" smtClean="0"/>
              <a:pPr/>
              <a:t>8/20/13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27AC6FED-F0EE-404A-B2B8-C59BECEDAFF2}" type="slidenum">
              <a:rPr lang="en-US" smtClean="0"/>
              <a:pPr/>
              <a:t>‹#›</a:t>
            </a:fld>
            <a:endParaRPr lang="en-US"/>
          </a:p>
        </p:txBody>
      </p:sp>
    </p:spTree>
  </p:cSld>
  <p:clrMapOvr>
    <a:masterClrMapping/>
  </p:clrMapOvr>
  <p:transition spd="med">
    <p:pull dir="r"/>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94DBAC-D969-48C2-A93C-5A343242EF2C}" type="datetimeFigureOut">
              <a:rPr lang="en-US" smtClean="0"/>
              <a:pPr/>
              <a:t>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C6FED-F0EE-404A-B2B8-C59BECEDAFF2}" type="slidenum">
              <a:rPr lang="en-US" smtClean="0"/>
              <a:pPr/>
              <a:t>‹#›</a:t>
            </a:fld>
            <a:endParaRPr lang="en-US"/>
          </a:p>
        </p:txBody>
      </p:sp>
    </p:spTree>
  </p:cSld>
  <p:clrMapOvr>
    <a:masterClrMapping/>
  </p:clrMapOvr>
  <p:transition spd="med">
    <p:pull dir="r"/>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94DBAC-D969-48C2-A93C-5A343242EF2C}" type="datetimeFigureOut">
              <a:rPr lang="en-US" smtClean="0"/>
              <a:pPr/>
              <a:t>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C6FED-F0EE-404A-B2B8-C59BECEDAFF2}" type="slidenum">
              <a:rPr lang="en-US" smtClean="0"/>
              <a:pPr/>
              <a:t>‹#›</a:t>
            </a:fld>
            <a:endParaRPr lang="en-US"/>
          </a:p>
        </p:txBody>
      </p:sp>
    </p:spTree>
  </p:cSld>
  <p:clrMapOvr>
    <a:masterClrMapping/>
  </p:clrMapOvr>
  <p:transition spd="med">
    <p:pull dir="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94DBAC-D969-48C2-A93C-5A343242EF2C}" type="datetimeFigureOut">
              <a:rPr lang="en-US" smtClean="0"/>
              <a:pPr/>
              <a:t>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C6FED-F0EE-404A-B2B8-C59BECEDAFF2}"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transition spd="med">
    <p:pull dir="r"/>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94DBAC-D969-48C2-A93C-5A343242EF2C}" type="datetimeFigureOut">
              <a:rPr lang="en-US" smtClean="0"/>
              <a:pPr/>
              <a:t>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C6FED-F0EE-404A-B2B8-C59BECEDAFF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transition spd="med">
    <p:pull dir="r"/>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94DBAC-D969-48C2-A93C-5A343242EF2C}" type="datetimeFigureOut">
              <a:rPr lang="en-US" smtClean="0"/>
              <a:pPr/>
              <a:t>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C6FED-F0EE-404A-B2B8-C59BECEDAFF2}"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transition spd="med">
    <p:pull dir="r"/>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94DBAC-D969-48C2-A93C-5A343242EF2C}" type="datetimeFigureOut">
              <a:rPr lang="en-US" smtClean="0"/>
              <a:pPr/>
              <a:t>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AC6FED-F0EE-404A-B2B8-C59BECEDAFF2}" type="slidenum">
              <a:rPr lang="en-US" smtClean="0"/>
              <a:pPr/>
              <a:t>‹#›</a:t>
            </a:fld>
            <a:endParaRPr lang="en-US"/>
          </a:p>
        </p:txBody>
      </p:sp>
    </p:spTree>
  </p:cSld>
  <p:clrMapOvr>
    <a:masterClrMapping/>
  </p:clrMapOvr>
  <p:transition spd="med">
    <p:pull dir="r"/>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D94DBAC-D969-48C2-A93C-5A343242EF2C}" type="datetimeFigureOut">
              <a:rPr lang="en-US" smtClean="0"/>
              <a:pPr/>
              <a:t>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AC6FED-F0EE-404A-B2B8-C59BECEDAFF2}"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transition spd="med">
    <p:pull dir="r"/>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94DBAC-D969-48C2-A93C-5A343242EF2C}" type="datetimeFigureOut">
              <a:rPr lang="en-US" smtClean="0"/>
              <a:pPr/>
              <a:t>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AC6FED-F0EE-404A-B2B8-C59BECEDAFF2}" type="slidenum">
              <a:rPr lang="en-US" smtClean="0"/>
              <a:pPr/>
              <a:t>‹#›</a:t>
            </a:fld>
            <a:endParaRPr lang="en-US"/>
          </a:p>
        </p:txBody>
      </p:sp>
    </p:spTree>
  </p:cSld>
  <p:clrMapOvr>
    <a:masterClrMapping/>
  </p:clrMapOvr>
  <p:transition spd="med">
    <p:pull dir="r"/>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CD94DBAC-D969-48C2-A93C-5A343242EF2C}" type="datetimeFigureOut">
              <a:rPr lang="en-US" smtClean="0"/>
              <a:pPr/>
              <a:t>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C6FED-F0EE-404A-B2B8-C59BECEDAFF2}" type="slidenum">
              <a:rPr lang="en-US" smtClean="0"/>
              <a:pPr/>
              <a:t>‹#›</a:t>
            </a:fld>
            <a:endParaRPr lang="en-US"/>
          </a:p>
        </p:txBody>
      </p:sp>
    </p:spTree>
  </p:cSld>
  <p:clrMapOvr>
    <a:masterClrMapping/>
  </p:clrMapOvr>
  <p:transition spd="med">
    <p:pull dir="r"/>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CD94DBAC-D969-48C2-A93C-5A343242EF2C}" type="datetimeFigureOut">
              <a:rPr lang="en-US" smtClean="0"/>
              <a:pPr/>
              <a:t>8/20/13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7AC6FED-F0EE-404A-B2B8-C59BECEDAFF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transition spd="med">
    <p:pull dir="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bg1">
                <a:tint val="55000"/>
                <a:satMod val="300000"/>
              </a:schemeClr>
            </a:gs>
            <a:gs pos="40000">
              <a:schemeClr val="bg1">
                <a:tint val="65000"/>
                <a:satMod val="300000"/>
              </a:schemeClr>
            </a:gs>
            <a:gs pos="100000">
              <a:schemeClr val="bg1">
                <a:shade val="65000"/>
                <a:satMod val="30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CD94DBAC-D969-48C2-A93C-5A343242EF2C}" type="datetimeFigureOut">
              <a:rPr lang="en-US" smtClean="0"/>
              <a:pPr/>
              <a:t>8/20/13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27AC6FED-F0EE-404A-B2B8-C59BECEDAF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ransition spd="med">
    <p:pull dir="r"/>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hyperlink" Target="http://www.cleanwateraction.org/feature/idlefreenj" TargetMode="External"/><Relationship Id="rId4" Type="http://schemas.openxmlformats.org/officeDocument/2006/relationships/hyperlink" Target="http://www.nj.gov/dep/stopthesoot/sts-whatyourtowncando.htm" TargetMode="External"/><Relationship Id="rId5" Type="http://schemas.openxmlformats.org/officeDocument/2006/relationships/hyperlink" Target="http://idling.gc.ca/" TargetMode="External"/><Relationship Id="rId6" Type="http://schemas.openxmlformats.org/officeDocument/2006/relationships/image" Target="../media/image11.wmf"/><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Idle Free Essex County</a:t>
            </a:r>
            <a:endParaRPr lang="en-US" dirty="0"/>
          </a:p>
        </p:txBody>
      </p:sp>
      <p:sp>
        <p:nvSpPr>
          <p:cNvPr id="3" name="Subtitle 2"/>
          <p:cNvSpPr>
            <a:spLocks noGrp="1"/>
          </p:cNvSpPr>
          <p:nvPr>
            <p:ph type="subTitle" idx="1"/>
          </p:nvPr>
        </p:nvSpPr>
        <p:spPr/>
        <p:txBody>
          <a:bodyPr/>
          <a:lstStyle/>
          <a:p>
            <a:r>
              <a:rPr lang="en-US" dirty="0" smtClean="0"/>
              <a:t>Essex County Board of Chosen Freeholders</a:t>
            </a:r>
          </a:p>
          <a:p>
            <a:r>
              <a:rPr lang="en-US" dirty="0" smtClean="0"/>
              <a:t>December 5, 2012</a:t>
            </a:r>
            <a:endParaRPr lang="en-US" dirty="0"/>
          </a:p>
        </p:txBody>
      </p:sp>
      <p:sp>
        <p:nvSpPr>
          <p:cNvPr id="6" name="Rectangle 8"/>
          <p:cNvSpPr>
            <a:spLocks noChangeArrowheads="1"/>
          </p:cNvSpPr>
          <p:nvPr/>
        </p:nvSpPr>
        <p:spPr bwMode="auto">
          <a:xfrm>
            <a:off x="1104900" y="6352401"/>
            <a:ext cx="6934200" cy="276999"/>
          </a:xfrm>
          <a:prstGeom prst="rect">
            <a:avLst/>
          </a:prstGeom>
          <a:noFill/>
          <a:ln w="9525">
            <a:noFill/>
            <a:miter lim="800000"/>
            <a:headEnd/>
            <a:tailEnd/>
          </a:ln>
        </p:spPr>
        <p:txBody>
          <a:bodyPr wrap="square">
            <a:spAutoFit/>
          </a:bodyPr>
          <a:lstStyle/>
          <a:p>
            <a:pPr eaLnBrk="1" hangingPunct="1">
              <a:spcBef>
                <a:spcPct val="20000"/>
              </a:spcBef>
              <a:buSzPct val="90000"/>
            </a:pPr>
            <a:r>
              <a:rPr lang="en-US" sz="1200" dirty="0">
                <a:latin typeface="Tahoma" charset="0"/>
              </a:rPr>
              <a:t>Jennifer Duckworth | </a:t>
            </a:r>
            <a:r>
              <a:rPr lang="en-US" sz="1200" dirty="0" smtClean="0">
                <a:latin typeface="Tahoma" charset="0"/>
              </a:rPr>
              <a:t>Essex County Environmental </a:t>
            </a:r>
            <a:r>
              <a:rPr lang="en-US" sz="1200" dirty="0">
                <a:latin typeface="Tahoma" charset="0"/>
              </a:rPr>
              <a:t>Commission | </a:t>
            </a:r>
            <a:r>
              <a:rPr lang="en-US" sz="1200" u="sng" dirty="0">
                <a:latin typeface="Tahoma" charset="0"/>
              </a:rPr>
              <a:t>jennifer@jenniferduckworth.com</a:t>
            </a:r>
            <a:endParaRPr lang="en-US" sz="1400" dirty="0">
              <a:latin typeface="Tahoma" charset="0"/>
            </a:endParaRPr>
          </a:p>
        </p:txBody>
      </p:sp>
      <p:pic>
        <p:nvPicPr>
          <p:cNvPr id="5" name="Picture 9" descr="JD final logo"/>
          <p:cNvPicPr>
            <a:picLocks noChangeAspect="1" noChangeArrowheads="1"/>
          </p:cNvPicPr>
          <p:nvPr/>
        </p:nvPicPr>
        <p:blipFill>
          <a:blip r:embed="rId2" cstate="print"/>
          <a:srcRect/>
          <a:stretch>
            <a:fillRect/>
          </a:stretch>
        </p:blipFill>
        <p:spPr bwMode="auto">
          <a:xfrm>
            <a:off x="8039100" y="6235484"/>
            <a:ext cx="1028700" cy="481229"/>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r>
              <a:rPr lang="en-US" dirty="0" smtClean="0"/>
              <a:t>Adopt the Essex County No Idling Resolution</a:t>
            </a:r>
          </a:p>
          <a:p>
            <a:r>
              <a:rPr lang="en-US" dirty="0" smtClean="0"/>
              <a:t>Advocate for posting signs</a:t>
            </a:r>
            <a:br>
              <a:rPr lang="en-US" dirty="0" smtClean="0"/>
            </a:br>
            <a:r>
              <a:rPr lang="en-US" dirty="0" smtClean="0"/>
              <a:t>at public locations prone </a:t>
            </a:r>
            <a:br>
              <a:rPr lang="en-US" dirty="0" smtClean="0"/>
            </a:br>
            <a:r>
              <a:rPr lang="en-US" dirty="0" smtClean="0"/>
              <a:t>to idling</a:t>
            </a:r>
          </a:p>
          <a:p>
            <a:r>
              <a:rPr lang="en-US" dirty="0" smtClean="0"/>
              <a:t>Support Essex County</a:t>
            </a:r>
            <a:br>
              <a:rPr lang="en-US" dirty="0" smtClean="0"/>
            </a:br>
            <a:r>
              <a:rPr lang="en-US" dirty="0" smtClean="0"/>
              <a:t>Environmental Commission’s</a:t>
            </a:r>
            <a:br>
              <a:rPr lang="en-US" dirty="0" smtClean="0"/>
            </a:br>
            <a:r>
              <a:rPr lang="en-US" dirty="0" smtClean="0"/>
              <a:t>efforts to distribute </a:t>
            </a:r>
            <a:br>
              <a:rPr lang="en-US" dirty="0" smtClean="0"/>
            </a:br>
            <a:r>
              <a:rPr lang="en-US" dirty="0" smtClean="0"/>
              <a:t>bookmarks, stickers, and </a:t>
            </a:r>
            <a:br>
              <a:rPr lang="en-US" dirty="0" smtClean="0"/>
            </a:br>
            <a:r>
              <a:rPr lang="en-US" dirty="0" smtClean="0"/>
              <a:t>other promotional handouts</a:t>
            </a:r>
          </a:p>
        </p:txBody>
      </p:sp>
      <p:sp>
        <p:nvSpPr>
          <p:cNvPr id="25602" name="Rectangle 2"/>
          <p:cNvSpPr>
            <a:spLocks noGrp="1" noChangeArrowheads="1"/>
          </p:cNvSpPr>
          <p:nvPr>
            <p:ph type="title"/>
          </p:nvPr>
        </p:nvSpPr>
        <p:spPr/>
        <p:txBody>
          <a:bodyPr>
            <a:normAutofit fontScale="90000"/>
          </a:bodyPr>
          <a:lstStyle/>
          <a:p>
            <a:r>
              <a:rPr lang="en-US" dirty="0" smtClean="0"/>
              <a:t>What can the Essex County Board of Chosen Freeholders do?</a:t>
            </a:r>
          </a:p>
        </p:txBody>
      </p:sp>
      <p:pic>
        <p:nvPicPr>
          <p:cNvPr id="25604" name="Picture 4" descr="IMG_4750 (2)"/>
          <p:cNvPicPr>
            <a:picLocks noChangeAspect="1" noChangeArrowheads="1"/>
          </p:cNvPicPr>
          <p:nvPr/>
        </p:nvPicPr>
        <p:blipFill>
          <a:blip r:embed="rId3" cstate="print"/>
          <a:srcRect l="9505" r="4950"/>
          <a:stretch>
            <a:fillRect/>
          </a:stretch>
        </p:blipFill>
        <p:spPr bwMode="auto">
          <a:xfrm>
            <a:off x="5867400" y="2209800"/>
            <a:ext cx="2971800" cy="3630083"/>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228600" y="1481328"/>
            <a:ext cx="8229600" cy="4525963"/>
          </a:xfrm>
        </p:spPr>
        <p:txBody>
          <a:bodyPr>
            <a:normAutofit/>
          </a:bodyPr>
          <a:lstStyle/>
          <a:p>
            <a:r>
              <a:rPr lang="en-US" dirty="0" smtClean="0"/>
              <a:t>Idle free New Jersey </a:t>
            </a:r>
            <a:r>
              <a:rPr lang="en-US" dirty="0" smtClean="0">
                <a:hlinkClick r:id="rId3"/>
              </a:rPr>
              <a:t>www.cleanwateraction.org/feature/idlefreenj</a:t>
            </a:r>
            <a:endParaRPr lang="en-US" dirty="0" smtClean="0"/>
          </a:p>
          <a:p>
            <a:r>
              <a:rPr lang="en-US" dirty="0" smtClean="0"/>
              <a:t>NJ </a:t>
            </a:r>
            <a:r>
              <a:rPr lang="en-US" dirty="0" err="1" smtClean="0"/>
              <a:t>DEP</a:t>
            </a:r>
            <a:r>
              <a:rPr lang="en-US" dirty="0" smtClean="0"/>
              <a:t> What Your Town Can Do About Idling </a:t>
            </a:r>
            <a:r>
              <a:rPr lang="en-US" dirty="0" smtClean="0">
                <a:hlinkClick r:id="rId4"/>
              </a:rPr>
              <a:t>www.nj.gov/dep/stopthesoot/sts-whatyourtowncando.htm</a:t>
            </a:r>
            <a:endParaRPr lang="en-US" dirty="0" smtClean="0"/>
          </a:p>
          <a:p>
            <a:r>
              <a:rPr lang="en-US" dirty="0" smtClean="0"/>
              <a:t>Natural Resources Canada, Office of Energy Efficiency, Idle Free Zone </a:t>
            </a:r>
            <a:r>
              <a:rPr lang="en-US" dirty="0" smtClean="0">
                <a:hlinkClick r:id="rId5"/>
              </a:rPr>
              <a:t>idling.gc.ca</a:t>
            </a:r>
            <a:endParaRPr lang="en-US" dirty="0" smtClean="0"/>
          </a:p>
        </p:txBody>
      </p:sp>
      <p:sp>
        <p:nvSpPr>
          <p:cNvPr id="24578" name="Rectangle 2"/>
          <p:cNvSpPr>
            <a:spLocks noGrp="1" noChangeArrowheads="1"/>
          </p:cNvSpPr>
          <p:nvPr>
            <p:ph type="title"/>
          </p:nvPr>
        </p:nvSpPr>
        <p:spPr/>
        <p:txBody>
          <a:bodyPr>
            <a:normAutofit fontScale="90000"/>
          </a:bodyPr>
          <a:lstStyle/>
          <a:p>
            <a:r>
              <a:rPr lang="en-US" smtClean="0"/>
              <a:t>Where can I get more information?</a:t>
            </a:r>
            <a:endParaRPr lang="en-US" dirty="0" smtClean="0"/>
          </a:p>
        </p:txBody>
      </p:sp>
      <p:pic>
        <p:nvPicPr>
          <p:cNvPr id="2051" name="Picture 3" descr="C:\Users\Jennifer\AppData\Local\Microsoft\Windows\Temporary Internet Files\Content.IE5\3DCLRX7F\MC900411866[1].wmf"/>
          <p:cNvPicPr>
            <a:picLocks noChangeAspect="1" noChangeArrowheads="1"/>
          </p:cNvPicPr>
          <p:nvPr/>
        </p:nvPicPr>
        <p:blipFill>
          <a:blip r:embed="rId6" cstate="print"/>
          <a:srcRect/>
          <a:stretch>
            <a:fillRect/>
          </a:stretch>
        </p:blipFill>
        <p:spPr bwMode="auto">
          <a:xfrm>
            <a:off x="7048573" y="4572000"/>
            <a:ext cx="2019227" cy="2057400"/>
          </a:xfrm>
          <a:prstGeom prst="rect">
            <a:avLst/>
          </a:prstGeom>
          <a:noFill/>
        </p:spPr>
      </p:pic>
    </p:spTree>
  </p:cSld>
  <p:clrMapOvr>
    <a:masterClrMapping/>
  </p:clrMapOvr>
  <p:transition spd="med">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lstStyle/>
          <a:p>
            <a:pPr algn="ctr" eaLnBrk="1" hangingPunct="1">
              <a:buFontTx/>
              <a:buNone/>
            </a:pPr>
            <a:endParaRPr lang="en-US" sz="2000" dirty="0" smtClean="0"/>
          </a:p>
          <a:p>
            <a:pPr algn="ctr" eaLnBrk="1" hangingPunct="1">
              <a:buFontTx/>
              <a:buNone/>
            </a:pPr>
            <a:r>
              <a:rPr lang="en-US" sz="2400" dirty="0" smtClean="0"/>
              <a:t>There are so few things that are good for you</a:t>
            </a:r>
          </a:p>
          <a:p>
            <a:pPr algn="ctr" eaLnBrk="1" hangingPunct="1">
              <a:buFontTx/>
              <a:buNone/>
            </a:pPr>
            <a:r>
              <a:rPr lang="en-US" sz="2400" dirty="0" smtClean="0"/>
              <a:t> and so easy to do </a:t>
            </a:r>
          </a:p>
          <a:p>
            <a:pPr algn="ctr" eaLnBrk="1" hangingPunct="1">
              <a:buFontTx/>
              <a:buNone/>
            </a:pPr>
            <a:r>
              <a:rPr lang="en-US" sz="2400" dirty="0" smtClean="0"/>
              <a:t>and you can pat yourself on the back and say, </a:t>
            </a:r>
          </a:p>
          <a:p>
            <a:pPr algn="ctr" eaLnBrk="1" hangingPunct="1">
              <a:buFontTx/>
              <a:buNone/>
            </a:pPr>
            <a:r>
              <a:rPr lang="en-US" sz="2400" dirty="0" smtClean="0"/>
              <a:t>“I did something good today.”</a:t>
            </a:r>
          </a:p>
        </p:txBody>
      </p:sp>
      <p:sp>
        <p:nvSpPr>
          <p:cNvPr id="26626" name="Rectangle 2"/>
          <p:cNvSpPr>
            <a:spLocks noGrp="1" noChangeArrowheads="1"/>
          </p:cNvSpPr>
          <p:nvPr>
            <p:ph type="title"/>
          </p:nvPr>
        </p:nvSpPr>
        <p:spPr/>
        <p:txBody>
          <a:bodyPr/>
          <a:lstStyle/>
          <a:p>
            <a:pPr eaLnBrk="1" hangingPunct="1"/>
            <a:r>
              <a:rPr lang="en-US" sz="3200" b="1" smtClean="0"/>
              <a:t>Idle</a:t>
            </a:r>
            <a:r>
              <a:rPr lang="en-US" sz="3200" smtClean="0"/>
              <a:t> </a:t>
            </a:r>
            <a:r>
              <a:rPr lang="en-US" sz="3200" b="1" smtClean="0"/>
              <a:t>Free</a:t>
            </a:r>
            <a:r>
              <a:rPr lang="en-US" sz="3200" smtClean="0"/>
              <a:t> </a:t>
            </a:r>
            <a:r>
              <a:rPr lang="en-US" sz="3200" b="1" smtClean="0"/>
              <a:t>You</a:t>
            </a:r>
            <a:r>
              <a:rPr lang="en-US" sz="3200" smtClean="0"/>
              <a:t> </a:t>
            </a:r>
            <a:r>
              <a:rPr lang="en-US" sz="3200" b="1" smtClean="0"/>
              <a:t>and</a:t>
            </a:r>
            <a:r>
              <a:rPr lang="en-US" sz="3200" smtClean="0"/>
              <a:t> </a:t>
            </a:r>
            <a:r>
              <a:rPr lang="en-US" sz="3200" b="1" smtClean="0"/>
              <a:t>Me</a:t>
            </a:r>
            <a:endParaRPr lang="en-US" sz="3200" b="1" dirty="0" smtClean="0"/>
          </a:p>
        </p:txBody>
      </p:sp>
      <p:pic>
        <p:nvPicPr>
          <p:cNvPr id="26628" name="Picture 4"/>
          <p:cNvPicPr>
            <a:picLocks noChangeAspect="1" noChangeArrowheads="1"/>
          </p:cNvPicPr>
          <p:nvPr/>
        </p:nvPicPr>
        <p:blipFill>
          <a:blip r:embed="rId3" cstate="print"/>
          <a:srcRect/>
          <a:stretch>
            <a:fillRect/>
          </a:stretch>
        </p:blipFill>
        <p:spPr bwMode="auto">
          <a:xfrm>
            <a:off x="3706813" y="4130040"/>
            <a:ext cx="1828800" cy="1828800"/>
          </a:xfrm>
          <a:prstGeom prst="rect">
            <a:avLst/>
          </a:prstGeom>
          <a:noFill/>
          <a:ln w="9525">
            <a:solidFill>
              <a:schemeClr val="bg2">
                <a:lumMod val="50000"/>
              </a:schemeClr>
            </a:solidFill>
            <a:miter lim="800000"/>
            <a:headEnd/>
            <a:tailEnd/>
          </a:ln>
          <a:effectLst>
            <a:glow rad="101600">
              <a:schemeClr val="accent2">
                <a:satMod val="175000"/>
                <a:alpha val="40000"/>
              </a:schemeClr>
            </a:glow>
          </a:effectLst>
        </p:spPr>
      </p:pic>
      <p:pic>
        <p:nvPicPr>
          <p:cNvPr id="5" name="Picture 4" descr="stickers_girl_commit"/>
          <p:cNvPicPr>
            <a:picLocks noChangeAspect="1" noChangeArrowheads="1"/>
          </p:cNvPicPr>
          <p:nvPr/>
        </p:nvPicPr>
        <p:blipFill>
          <a:blip r:embed="rId4" cstate="print"/>
          <a:srcRect/>
          <a:stretch>
            <a:fillRect/>
          </a:stretch>
        </p:blipFill>
        <p:spPr bwMode="auto">
          <a:xfrm>
            <a:off x="6400800" y="4114800"/>
            <a:ext cx="1828800" cy="1828800"/>
          </a:xfrm>
          <a:prstGeom prst="rect">
            <a:avLst/>
          </a:prstGeom>
          <a:noFill/>
          <a:ln w="9525">
            <a:solidFill>
              <a:schemeClr val="bg2">
                <a:lumMod val="50000"/>
              </a:schemeClr>
            </a:solidFill>
            <a:miter lim="800000"/>
            <a:headEnd/>
            <a:tailEnd/>
          </a:ln>
          <a:effectLst>
            <a:glow rad="101600">
              <a:schemeClr val="accent2">
                <a:satMod val="175000"/>
                <a:alpha val="40000"/>
              </a:schemeClr>
            </a:glow>
          </a:effectLst>
        </p:spPr>
      </p:pic>
      <p:pic>
        <p:nvPicPr>
          <p:cNvPr id="6" name="Picture 5" descr="money_st"/>
          <p:cNvPicPr>
            <a:picLocks noChangeAspect="1" noChangeArrowheads="1"/>
          </p:cNvPicPr>
          <p:nvPr/>
        </p:nvPicPr>
        <p:blipFill>
          <a:blip r:embed="rId5" cstate="print"/>
          <a:srcRect/>
          <a:stretch>
            <a:fillRect/>
          </a:stretch>
        </p:blipFill>
        <p:spPr bwMode="auto">
          <a:xfrm>
            <a:off x="914400" y="4130040"/>
            <a:ext cx="1828800" cy="1828800"/>
          </a:xfrm>
          <a:prstGeom prst="rect">
            <a:avLst/>
          </a:prstGeom>
          <a:noFill/>
          <a:ln w="9525">
            <a:solidFill>
              <a:schemeClr val="bg2">
                <a:lumMod val="50000"/>
              </a:schemeClr>
            </a:solidFill>
            <a:miter lim="800000"/>
            <a:headEnd/>
            <a:tailEnd/>
          </a:ln>
          <a:effectLst>
            <a:glow rad="101600">
              <a:schemeClr val="accent2">
                <a:satMod val="175000"/>
                <a:alpha val="40000"/>
              </a:schemeClr>
            </a:glow>
          </a:effectLst>
        </p:spPr>
      </p:pic>
    </p:spTree>
  </p:cSld>
  <p:clrMapOvr>
    <a:masterClrMapping/>
  </p:clrMapOvr>
  <p:transition spd="med">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3" cstate="print"/>
          <a:srcRect/>
          <a:stretch>
            <a:fillRect/>
          </a:stretch>
        </p:blipFill>
        <p:spPr bwMode="auto">
          <a:xfrm>
            <a:off x="1066800" y="4480560"/>
            <a:ext cx="1463040" cy="1463040"/>
          </a:xfrm>
          <a:prstGeom prst="rect">
            <a:avLst/>
          </a:prstGeom>
          <a:noFill/>
          <a:ln w="9525">
            <a:noFill/>
            <a:miter lim="800000"/>
            <a:headEnd/>
            <a:tailEnd/>
          </a:ln>
        </p:spPr>
      </p:pic>
      <p:pic>
        <p:nvPicPr>
          <p:cNvPr id="15363" name="Picture 3"/>
          <p:cNvPicPr>
            <a:picLocks noChangeAspect="1" noChangeArrowheads="1"/>
          </p:cNvPicPr>
          <p:nvPr/>
        </p:nvPicPr>
        <p:blipFill>
          <a:blip r:embed="rId4" cstate="print"/>
          <a:srcRect/>
          <a:stretch>
            <a:fillRect/>
          </a:stretch>
        </p:blipFill>
        <p:spPr bwMode="auto">
          <a:xfrm>
            <a:off x="6553200" y="4480560"/>
            <a:ext cx="1463040" cy="1463040"/>
          </a:xfrm>
          <a:prstGeom prst="rect">
            <a:avLst/>
          </a:prstGeom>
          <a:noFill/>
          <a:ln w="9525">
            <a:noFill/>
            <a:miter lim="800000"/>
            <a:headEnd/>
            <a:tailEnd/>
          </a:ln>
        </p:spPr>
      </p:pic>
      <p:sp>
        <p:nvSpPr>
          <p:cNvPr id="14" name="Content Placeholder 13"/>
          <p:cNvSpPr>
            <a:spLocks noGrp="1"/>
          </p:cNvSpPr>
          <p:nvPr>
            <p:ph idx="1"/>
          </p:nvPr>
        </p:nvSpPr>
        <p:spPr/>
        <p:txBody>
          <a:bodyPr/>
          <a:lstStyle/>
          <a:p>
            <a:r>
              <a:rPr lang="en-US" dirty="0" smtClean="0"/>
              <a:t>Address common misconceptions </a:t>
            </a:r>
            <a:br>
              <a:rPr lang="en-US" dirty="0" smtClean="0"/>
            </a:br>
            <a:r>
              <a:rPr lang="en-US" dirty="0" smtClean="0"/>
              <a:t>about idling</a:t>
            </a:r>
          </a:p>
          <a:p>
            <a:r>
              <a:rPr lang="en-US" dirty="0" smtClean="0"/>
              <a:t>Discuss vehicle idling in New Jersey</a:t>
            </a:r>
          </a:p>
          <a:p>
            <a:r>
              <a:rPr lang="en-US" dirty="0" smtClean="0"/>
              <a:t>Tell you what you what the Essex County Board of Chosen Freeholders can do </a:t>
            </a:r>
            <a:br>
              <a:rPr lang="en-US" dirty="0" smtClean="0"/>
            </a:br>
            <a:r>
              <a:rPr lang="en-US" dirty="0" smtClean="0"/>
              <a:t>about idling</a:t>
            </a:r>
          </a:p>
        </p:txBody>
      </p:sp>
      <p:sp>
        <p:nvSpPr>
          <p:cNvPr id="15364" name="Rectangle 4"/>
          <p:cNvSpPr>
            <a:spLocks noGrp="1" noChangeArrowheads="1"/>
          </p:cNvSpPr>
          <p:nvPr>
            <p:ph type="title"/>
          </p:nvPr>
        </p:nvSpPr>
        <p:spPr/>
        <p:txBody>
          <a:bodyPr/>
          <a:lstStyle/>
          <a:p>
            <a:r>
              <a:rPr lang="en-US" smtClean="0"/>
              <a:t>Idle Free Essex County</a:t>
            </a:r>
            <a:endParaRPr lang="en-US" dirty="0" smtClean="0"/>
          </a:p>
        </p:txBody>
      </p:sp>
      <p:sp>
        <p:nvSpPr>
          <p:cNvPr id="15365" name="Text Box 5"/>
          <p:cNvSpPr txBox="1">
            <a:spLocks noChangeArrowheads="1"/>
          </p:cNvSpPr>
          <p:nvPr/>
        </p:nvSpPr>
        <p:spPr bwMode="auto">
          <a:xfrm>
            <a:off x="190500" y="6248400"/>
            <a:ext cx="8763000" cy="457200"/>
          </a:xfrm>
          <a:prstGeom prst="rect">
            <a:avLst/>
          </a:prstGeom>
          <a:noFill/>
          <a:ln w="9525">
            <a:noFill/>
            <a:miter lim="800000"/>
            <a:headEnd/>
            <a:tailEnd/>
          </a:ln>
        </p:spPr>
        <p:txBody>
          <a:bodyPr/>
          <a:lstStyle/>
          <a:p>
            <a:pPr algn="ctr" eaLnBrk="1" hangingPunct="1">
              <a:spcBef>
                <a:spcPct val="20000"/>
              </a:spcBef>
              <a:buSzPct val="90000"/>
            </a:pPr>
            <a:endParaRPr lang="en-US" sz="1400" u="sng">
              <a:latin typeface="Tahoma" charset="0"/>
            </a:endParaRPr>
          </a:p>
        </p:txBody>
      </p:sp>
      <p:sp>
        <p:nvSpPr>
          <p:cNvPr id="15366" name="Rectangle 6"/>
          <p:cNvSpPr>
            <a:spLocks noChangeArrowheads="1"/>
          </p:cNvSpPr>
          <p:nvPr/>
        </p:nvSpPr>
        <p:spPr bwMode="auto">
          <a:xfrm>
            <a:off x="1371600" y="1905000"/>
            <a:ext cx="6934200" cy="3200400"/>
          </a:xfrm>
          <a:prstGeom prst="rect">
            <a:avLst/>
          </a:prstGeom>
          <a:noFill/>
          <a:ln w="9525">
            <a:noFill/>
            <a:miter lim="800000"/>
            <a:headEnd/>
            <a:tailEnd/>
          </a:ln>
        </p:spPr>
        <p:txBody>
          <a:bodyPr/>
          <a:lstStyle/>
          <a:p>
            <a:pPr marL="342900" indent="-342900" algn="ctr" eaLnBrk="1" hangingPunct="1">
              <a:spcBef>
                <a:spcPct val="20000"/>
              </a:spcBef>
              <a:buClr>
                <a:srgbClr val="660066"/>
              </a:buClr>
              <a:buSzPct val="90000"/>
            </a:pPr>
            <a:endParaRPr lang="en-US" sz="2800" dirty="0">
              <a:latin typeface="Tahoma" charset="0"/>
            </a:endParaRPr>
          </a:p>
        </p:txBody>
      </p:sp>
      <p:sp>
        <p:nvSpPr>
          <p:cNvPr id="82951" name="Text Box 7"/>
          <p:cNvSpPr txBox="1">
            <a:spLocks noChangeArrowheads="1"/>
          </p:cNvSpPr>
          <p:nvPr/>
        </p:nvSpPr>
        <p:spPr bwMode="auto">
          <a:xfrm>
            <a:off x="3124200" y="4876800"/>
            <a:ext cx="3429000" cy="1188018"/>
          </a:xfrm>
          <a:prstGeom prst="rect">
            <a:avLst/>
          </a:prstGeom>
          <a:noFill/>
          <a:ln w="9525">
            <a:noFill/>
            <a:miter lim="800000"/>
            <a:headEnd/>
            <a:tailEnd/>
          </a:ln>
        </p:spPr>
        <p:txBody>
          <a:bodyPr wrap="square">
            <a:spAutoFit/>
          </a:bodyPr>
          <a:lstStyle/>
          <a:p>
            <a:pPr eaLnBrk="1" hangingPunct="1">
              <a:spcBef>
                <a:spcPct val="20000"/>
              </a:spcBef>
              <a:buSzPct val="90000"/>
            </a:pPr>
            <a:r>
              <a:rPr lang="en-US" sz="3200" dirty="0">
                <a:latin typeface="Tahoma" charset="0"/>
              </a:rPr>
              <a:t>But first a quiz…</a:t>
            </a:r>
          </a:p>
          <a:p>
            <a:pPr eaLnBrk="1" hangingPunct="1">
              <a:lnSpc>
                <a:spcPct val="90000"/>
              </a:lnSpc>
              <a:spcBef>
                <a:spcPct val="50000"/>
              </a:spcBef>
              <a:buSzPct val="90000"/>
            </a:pPr>
            <a:endParaRPr lang="en-US" sz="2800" dirty="0">
              <a:latin typeface="Tahoma" charset="0"/>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951"/>
                                        </p:tgtEl>
                                        <p:attrNameLst>
                                          <p:attrName>style.visibility</p:attrName>
                                        </p:attrNameLst>
                                      </p:cBhvr>
                                      <p:to>
                                        <p:strVal val="visible"/>
                                      </p:to>
                                    </p:set>
                                    <p:animEffect transition="in" filter="dissolve">
                                      <p:cBhvr>
                                        <p:cTn id="7" dur="1000"/>
                                        <p:tgtEl>
                                          <p:spTgt spid="829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1" grpId="0" autoUpdateAnimBg="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84995" name="Rectangle 3"/>
          <p:cNvSpPr>
            <a:spLocks noGrp="1" noChangeArrowheads="1"/>
          </p:cNvSpPr>
          <p:nvPr>
            <p:ph idx="1"/>
          </p:nvPr>
        </p:nvSpPr>
        <p:spPr/>
        <p:txBody>
          <a:bodyPr/>
          <a:lstStyle/>
          <a:p>
            <a:endParaRPr lang="en-US" dirty="0" smtClean="0"/>
          </a:p>
          <a:p>
            <a:endParaRPr lang="en-US" dirty="0" smtClean="0"/>
          </a:p>
          <a:p>
            <a:r>
              <a:rPr lang="en-US" dirty="0" smtClean="0"/>
              <a:t>Idling for more than 10 seconds uses more fuel than restarting the engine</a:t>
            </a:r>
          </a:p>
          <a:p>
            <a:r>
              <a:rPr lang="en-US" dirty="0" smtClean="0"/>
              <a:t>Frequent restarting has an impact on battery and starter</a:t>
            </a:r>
          </a:p>
          <a:p>
            <a:r>
              <a:rPr lang="en-US" dirty="0" smtClean="0"/>
              <a:t>Catalytic converters, on vehicles to reduce pollution, stay warm for 25+ minutes - frequent stops and starts not as harmful as cold starts</a:t>
            </a:r>
          </a:p>
        </p:txBody>
      </p:sp>
      <p:sp>
        <p:nvSpPr>
          <p:cNvPr id="16386" name="Rectangle 2"/>
          <p:cNvSpPr>
            <a:spLocks noGrp="1" noChangeArrowheads="1"/>
          </p:cNvSpPr>
          <p:nvPr>
            <p:ph type="title"/>
          </p:nvPr>
        </p:nvSpPr>
        <p:spPr/>
        <p:txBody>
          <a:bodyPr>
            <a:normAutofit fontScale="90000"/>
          </a:bodyPr>
          <a:lstStyle/>
          <a:p>
            <a:r>
              <a:rPr lang="en-US" dirty="0" smtClean="0"/>
              <a:t>Is it better to turn off your car rather than leaving it running?</a:t>
            </a:r>
          </a:p>
        </p:txBody>
      </p:sp>
      <p:sp>
        <p:nvSpPr>
          <p:cNvPr id="84996" name="Text Box 4"/>
          <p:cNvSpPr txBox="1">
            <a:spLocks noChangeArrowheads="1"/>
          </p:cNvSpPr>
          <p:nvPr/>
        </p:nvSpPr>
        <p:spPr bwMode="auto">
          <a:xfrm>
            <a:off x="3962400" y="1600200"/>
            <a:ext cx="1219200" cy="590931"/>
          </a:xfrm>
          <a:prstGeom prst="rect">
            <a:avLst/>
          </a:prstGeom>
          <a:noFill/>
          <a:ln>
            <a:noFill/>
            <a:headEnd/>
            <a:tailEnd/>
          </a:ln>
        </p:spPr>
        <p:style>
          <a:lnRef idx="2">
            <a:schemeClr val="accent1"/>
          </a:lnRef>
          <a:fillRef idx="1002">
            <a:schemeClr val="dk2"/>
          </a:fillRef>
          <a:effectRef idx="0">
            <a:schemeClr val="accent1"/>
          </a:effectRef>
          <a:fontRef idx="minor">
            <a:schemeClr val="dk1"/>
          </a:fontRef>
        </p:style>
        <p:txBody>
          <a:bodyPr wrap="square">
            <a:spAutoFit/>
          </a:bodyPr>
          <a:lstStyle/>
          <a:p>
            <a:pPr algn="ctr" eaLnBrk="1" hangingPunct="1">
              <a:lnSpc>
                <a:spcPct val="90000"/>
              </a:lnSpc>
              <a:spcBef>
                <a:spcPct val="20000"/>
              </a:spcBef>
              <a:buSzPct val="90000"/>
            </a:pPr>
            <a:r>
              <a:rPr lang="en-US" sz="3600" b="1" dirty="0" smtClean="0">
                <a:solidFill>
                  <a:schemeClr val="accent1">
                    <a:lumMod val="75000"/>
                  </a:schemeClr>
                </a:solidFill>
                <a:latin typeface="Tahoma" charset="0"/>
              </a:rPr>
              <a:t>Yes!</a:t>
            </a:r>
            <a:endParaRPr lang="en-US" sz="3600" b="1" dirty="0">
              <a:solidFill>
                <a:schemeClr val="accent1">
                  <a:lumMod val="75000"/>
                </a:schemeClr>
              </a:solidFill>
              <a:latin typeface="Tahoma" charset="0"/>
            </a:endParaRP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84996"/>
                                        </p:tgtEl>
                                        <p:attrNameLst>
                                          <p:attrName>style.visibility</p:attrName>
                                        </p:attrNameLst>
                                      </p:cBhvr>
                                      <p:to>
                                        <p:strVal val="visible"/>
                                      </p:to>
                                    </p:set>
                                    <p:animEffect transition="in" filter="dissolve">
                                      <p:cBhvr>
                                        <p:cTn id="7" dur="500"/>
                                        <p:tgtEl>
                                          <p:spTgt spid="8499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4995">
                                            <p:txEl>
                                              <p:pRg st="2" end="2"/>
                                            </p:txEl>
                                          </p:spTgt>
                                        </p:tgtEl>
                                        <p:attrNameLst>
                                          <p:attrName>style.visibility</p:attrName>
                                        </p:attrNameLst>
                                      </p:cBhvr>
                                      <p:to>
                                        <p:strVal val="visible"/>
                                      </p:to>
                                    </p:set>
                                    <p:anim calcmode="lin" valueType="num">
                                      <p:cBhvr additive="base">
                                        <p:cTn id="12" dur="500" fill="hold"/>
                                        <p:tgtEl>
                                          <p:spTgt spid="84995">
                                            <p:txEl>
                                              <p:pRg st="2" end="2"/>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849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84995">
                                            <p:txEl>
                                              <p:pRg st="3" end="3"/>
                                            </p:txEl>
                                          </p:spTgt>
                                        </p:tgtEl>
                                        <p:attrNameLst>
                                          <p:attrName>style.visibility</p:attrName>
                                        </p:attrNameLst>
                                      </p:cBhvr>
                                      <p:to>
                                        <p:strVal val="visible"/>
                                      </p:to>
                                    </p:set>
                                    <p:anim calcmode="lin" valueType="num">
                                      <p:cBhvr additive="base">
                                        <p:cTn id="18" dur="500" fill="hold"/>
                                        <p:tgtEl>
                                          <p:spTgt spid="84995">
                                            <p:txEl>
                                              <p:pRg st="3" end="3"/>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849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84995">
                                            <p:txEl>
                                              <p:pRg st="4" end="4"/>
                                            </p:txEl>
                                          </p:spTgt>
                                        </p:tgtEl>
                                        <p:attrNameLst>
                                          <p:attrName>style.visibility</p:attrName>
                                        </p:attrNameLst>
                                      </p:cBhvr>
                                      <p:to>
                                        <p:strVal val="visible"/>
                                      </p:to>
                                    </p:set>
                                    <p:anim calcmode="lin" valueType="num">
                                      <p:cBhvr additive="base">
                                        <p:cTn id="24" dur="500" fill="hold"/>
                                        <p:tgtEl>
                                          <p:spTgt spid="84995">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499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P spid="84996" grpId="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87043" name="Rectangle 3"/>
          <p:cNvSpPr>
            <a:spLocks noGrp="1" noChangeArrowheads="1"/>
          </p:cNvSpPr>
          <p:nvPr>
            <p:ph idx="1"/>
          </p:nvPr>
        </p:nvSpPr>
        <p:spPr/>
        <p:txBody>
          <a:bodyPr>
            <a:normAutofit lnSpcReduction="10000"/>
          </a:bodyPr>
          <a:lstStyle/>
          <a:p>
            <a:endParaRPr lang="en-US" dirty="0" smtClean="0"/>
          </a:p>
          <a:p>
            <a:endParaRPr lang="en-US" dirty="0" smtClean="0"/>
          </a:p>
          <a:p>
            <a:r>
              <a:rPr lang="en-US" dirty="0" smtClean="0"/>
              <a:t>Tests show no more than 30 seconds needed to circulate engine oil</a:t>
            </a:r>
          </a:p>
          <a:p>
            <a:r>
              <a:rPr lang="en-US" dirty="0" smtClean="0"/>
              <a:t>All parts of the vehicle (transmission, tires, suspension, steering and wheel bearings) need to warm up, not just the engine</a:t>
            </a:r>
          </a:p>
          <a:p>
            <a:r>
              <a:rPr lang="en-US" dirty="0" smtClean="0"/>
              <a:t>Catalytic converters only work at high temperatures and minimally reduce pollution when cars are cold</a:t>
            </a:r>
          </a:p>
          <a:p>
            <a:r>
              <a:rPr lang="en-US" dirty="0" smtClean="0"/>
              <a:t>Best way to warm up your vehicle is to drive it</a:t>
            </a:r>
          </a:p>
        </p:txBody>
      </p:sp>
      <p:sp>
        <p:nvSpPr>
          <p:cNvPr id="17410" name="Rectangle 2"/>
          <p:cNvSpPr>
            <a:spLocks noGrp="1" noChangeArrowheads="1"/>
          </p:cNvSpPr>
          <p:nvPr>
            <p:ph type="title"/>
          </p:nvPr>
        </p:nvSpPr>
        <p:spPr>
          <a:xfrm>
            <a:off x="457200" y="503238"/>
            <a:ext cx="8229600" cy="1143000"/>
          </a:xfrm>
        </p:spPr>
        <p:txBody>
          <a:bodyPr>
            <a:normAutofit fontScale="90000"/>
          </a:bodyPr>
          <a:lstStyle/>
          <a:p>
            <a:r>
              <a:rPr lang="en-US" dirty="0" smtClean="0"/>
              <a:t>Is it important to idle for a few minutes to warm up the engine‚ especially in winter?</a:t>
            </a:r>
          </a:p>
        </p:txBody>
      </p:sp>
      <p:sp>
        <p:nvSpPr>
          <p:cNvPr id="87044" name="Text Box 4"/>
          <p:cNvSpPr txBox="1">
            <a:spLocks noChangeArrowheads="1"/>
          </p:cNvSpPr>
          <p:nvPr/>
        </p:nvSpPr>
        <p:spPr bwMode="auto">
          <a:xfrm>
            <a:off x="4038600" y="1847469"/>
            <a:ext cx="1066800" cy="590931"/>
          </a:xfrm>
          <a:prstGeom prst="rect">
            <a:avLst/>
          </a:prstGeom>
          <a:noFill/>
          <a:ln w="9525">
            <a:noFill/>
            <a:miter lim="800000"/>
            <a:headEnd/>
            <a:tailEnd/>
          </a:ln>
        </p:spPr>
        <p:txBody>
          <a:bodyPr>
            <a:spAutoFit/>
          </a:bodyPr>
          <a:lstStyle/>
          <a:p>
            <a:pPr algn="ctr" eaLnBrk="1" hangingPunct="1">
              <a:lnSpc>
                <a:spcPct val="90000"/>
              </a:lnSpc>
              <a:spcBef>
                <a:spcPct val="20000"/>
              </a:spcBef>
              <a:buSzPct val="90000"/>
            </a:pPr>
            <a:r>
              <a:rPr lang="en-US" sz="3600" b="1" dirty="0">
                <a:solidFill>
                  <a:schemeClr val="accent1">
                    <a:lumMod val="75000"/>
                  </a:schemeClr>
                </a:solidFill>
                <a:latin typeface="Tahoma" charset="0"/>
              </a:rPr>
              <a:t>No!</a:t>
            </a: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7044"/>
                                        </p:tgtEl>
                                        <p:attrNameLst>
                                          <p:attrName>style.visibility</p:attrName>
                                        </p:attrNameLst>
                                      </p:cBhvr>
                                      <p:to>
                                        <p:strVal val="visible"/>
                                      </p:to>
                                    </p:set>
                                    <p:animEffect transition="in" filter="dissolve">
                                      <p:cBhvr>
                                        <p:cTn id="7" dur="500"/>
                                        <p:tgtEl>
                                          <p:spTgt spid="8704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7043">
                                            <p:txEl>
                                              <p:pRg st="2" end="2"/>
                                            </p:txEl>
                                          </p:spTgt>
                                        </p:tgtEl>
                                        <p:attrNameLst>
                                          <p:attrName>style.visibility</p:attrName>
                                        </p:attrNameLst>
                                      </p:cBhvr>
                                      <p:to>
                                        <p:strVal val="visible"/>
                                      </p:to>
                                    </p:set>
                                    <p:anim calcmode="lin" valueType="num">
                                      <p:cBhvr additive="base">
                                        <p:cTn id="12" dur="500" fill="hold"/>
                                        <p:tgtEl>
                                          <p:spTgt spid="87043">
                                            <p:txEl>
                                              <p:pRg st="2" end="2"/>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870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87043">
                                            <p:txEl>
                                              <p:pRg st="3" end="3"/>
                                            </p:txEl>
                                          </p:spTgt>
                                        </p:tgtEl>
                                        <p:attrNameLst>
                                          <p:attrName>style.visibility</p:attrName>
                                        </p:attrNameLst>
                                      </p:cBhvr>
                                      <p:to>
                                        <p:strVal val="visible"/>
                                      </p:to>
                                    </p:set>
                                    <p:anim calcmode="lin" valueType="num">
                                      <p:cBhvr additive="base">
                                        <p:cTn id="18"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87043">
                                            <p:txEl>
                                              <p:pRg st="4" end="4"/>
                                            </p:txEl>
                                          </p:spTgt>
                                        </p:tgtEl>
                                        <p:attrNameLst>
                                          <p:attrName>style.visibility</p:attrName>
                                        </p:attrNameLst>
                                      </p:cBhvr>
                                      <p:to>
                                        <p:strVal val="visible"/>
                                      </p:to>
                                    </p:set>
                                    <p:anim calcmode="lin" valueType="num">
                                      <p:cBhvr additive="base">
                                        <p:cTn id="24" dur="500" fill="hold"/>
                                        <p:tgtEl>
                                          <p:spTgt spid="87043">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70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87043">
                                            <p:txEl>
                                              <p:pRg st="5" end="5"/>
                                            </p:txEl>
                                          </p:spTgt>
                                        </p:tgtEl>
                                        <p:attrNameLst>
                                          <p:attrName>style.visibility</p:attrName>
                                        </p:attrNameLst>
                                      </p:cBhvr>
                                      <p:to>
                                        <p:strVal val="visible"/>
                                      </p:to>
                                    </p:set>
                                    <p:anim calcmode="lin" valueType="num">
                                      <p:cBhvr additive="base">
                                        <p:cTn id="30" dur="500" fill="hold"/>
                                        <p:tgtEl>
                                          <p:spTgt spid="87043">
                                            <p:txEl>
                                              <p:pRg st="5" end="5"/>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8704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P spid="87044" grpId="0" autoUpdateAnimBg="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89091" name="Rectangle 3"/>
          <p:cNvSpPr>
            <a:spLocks noGrp="1" noChangeArrowheads="1"/>
          </p:cNvSpPr>
          <p:nvPr>
            <p:ph idx="1"/>
          </p:nvPr>
        </p:nvSpPr>
        <p:spPr>
          <a:xfrm>
            <a:off x="457200" y="1481328"/>
            <a:ext cx="8229600" cy="4995672"/>
          </a:xfrm>
        </p:spPr>
        <p:txBody>
          <a:bodyPr>
            <a:normAutofit/>
          </a:bodyPr>
          <a:lstStyle/>
          <a:p>
            <a:endParaRPr lang="en-US" dirty="0" smtClean="0"/>
          </a:p>
          <a:p>
            <a:endParaRPr lang="en-US" dirty="0" smtClean="0"/>
          </a:p>
          <a:p>
            <a:r>
              <a:rPr lang="en-US" dirty="0" smtClean="0"/>
              <a:t>Idling can damage engines</a:t>
            </a:r>
          </a:p>
          <a:p>
            <a:pPr lvl="1"/>
            <a:r>
              <a:rPr lang="en-US" dirty="0" smtClean="0"/>
              <a:t>Engine isn’t at peak operating temperature</a:t>
            </a:r>
          </a:p>
          <a:p>
            <a:pPr lvl="1"/>
            <a:r>
              <a:rPr lang="en-US" dirty="0" smtClean="0"/>
              <a:t>Fuel doesn’t undergo complete combustion</a:t>
            </a:r>
          </a:p>
          <a:p>
            <a:pPr lvl="1"/>
            <a:r>
              <a:rPr lang="en-US" dirty="0" smtClean="0"/>
              <a:t>Idling leaves fuel residues that can contaminate engine oil and damage engine parts</a:t>
            </a:r>
          </a:p>
          <a:p>
            <a:pPr lvl="1"/>
            <a:r>
              <a:rPr lang="en-US" dirty="0" smtClean="0"/>
              <a:t>Excessive idling can allow water to condense in vehicle’s exhaust</a:t>
            </a:r>
          </a:p>
          <a:p>
            <a:r>
              <a:rPr lang="en-US" dirty="0" smtClean="0"/>
              <a:t>Fuel injected vehicles don’t require idling unlike carbureted engines of the past</a:t>
            </a:r>
          </a:p>
        </p:txBody>
      </p:sp>
      <p:sp>
        <p:nvSpPr>
          <p:cNvPr id="18434" name="Rectangle 2"/>
          <p:cNvSpPr>
            <a:spLocks noGrp="1" noChangeArrowheads="1"/>
          </p:cNvSpPr>
          <p:nvPr>
            <p:ph type="title"/>
          </p:nvPr>
        </p:nvSpPr>
        <p:spPr/>
        <p:txBody>
          <a:bodyPr/>
          <a:lstStyle/>
          <a:p>
            <a:r>
              <a:rPr lang="en-US" smtClean="0"/>
              <a:t>Isn’t idling good for a vehicle?</a:t>
            </a:r>
            <a:endParaRPr lang="en-US" dirty="0" smtClean="0"/>
          </a:p>
        </p:txBody>
      </p:sp>
      <p:sp>
        <p:nvSpPr>
          <p:cNvPr id="89092" name="Text Box 4"/>
          <p:cNvSpPr txBox="1">
            <a:spLocks noChangeArrowheads="1"/>
          </p:cNvSpPr>
          <p:nvPr/>
        </p:nvSpPr>
        <p:spPr bwMode="auto">
          <a:xfrm>
            <a:off x="4038600" y="1600200"/>
            <a:ext cx="1066800" cy="590931"/>
          </a:xfrm>
          <a:prstGeom prst="rect">
            <a:avLst/>
          </a:prstGeom>
          <a:noFill/>
          <a:ln w="9525">
            <a:noFill/>
            <a:miter lim="800000"/>
            <a:headEnd/>
            <a:tailEnd/>
          </a:ln>
        </p:spPr>
        <p:txBody>
          <a:bodyPr>
            <a:spAutoFit/>
          </a:bodyPr>
          <a:lstStyle/>
          <a:p>
            <a:pPr algn="ctr" eaLnBrk="1" hangingPunct="1">
              <a:lnSpc>
                <a:spcPct val="90000"/>
              </a:lnSpc>
              <a:spcBef>
                <a:spcPct val="20000"/>
              </a:spcBef>
              <a:buSzPct val="90000"/>
            </a:pPr>
            <a:r>
              <a:rPr lang="en-US" sz="3600" b="1" dirty="0">
                <a:solidFill>
                  <a:schemeClr val="accent1">
                    <a:lumMod val="75000"/>
                  </a:schemeClr>
                </a:solidFill>
                <a:latin typeface="Tahoma" charset="0"/>
              </a:rPr>
              <a:t>No!</a:t>
            </a:r>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9092"/>
                                        </p:tgtEl>
                                        <p:attrNameLst>
                                          <p:attrName>style.visibility</p:attrName>
                                        </p:attrNameLst>
                                      </p:cBhvr>
                                      <p:to>
                                        <p:strVal val="visible"/>
                                      </p:to>
                                    </p:set>
                                    <p:animEffect transition="in" filter="dissolve">
                                      <p:cBhvr>
                                        <p:cTn id="7" dur="500"/>
                                        <p:tgtEl>
                                          <p:spTgt spid="8909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9091">
                                            <p:txEl>
                                              <p:pRg st="2" end="2"/>
                                            </p:txEl>
                                          </p:spTgt>
                                        </p:tgtEl>
                                        <p:attrNameLst>
                                          <p:attrName>style.visibility</p:attrName>
                                        </p:attrNameLst>
                                      </p:cBhvr>
                                      <p:to>
                                        <p:strVal val="visible"/>
                                      </p:to>
                                    </p:set>
                                    <p:anim calcmode="lin" valueType="num">
                                      <p:cBhvr additive="base">
                                        <p:cTn id="12" dur="500" fill="hold"/>
                                        <p:tgtEl>
                                          <p:spTgt spid="89091">
                                            <p:txEl>
                                              <p:pRg st="2" end="2"/>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89091">
                                            <p:txEl>
                                              <p:pRg st="2" end="2"/>
                                            </p:txEl>
                                          </p:spTgt>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89091">
                                            <p:txEl>
                                              <p:pRg st="3" end="3"/>
                                            </p:txEl>
                                          </p:spTgt>
                                        </p:tgtEl>
                                        <p:attrNameLst>
                                          <p:attrName>style.visibility</p:attrName>
                                        </p:attrNameLst>
                                      </p:cBhvr>
                                      <p:to>
                                        <p:strVal val="visible"/>
                                      </p:to>
                                    </p:set>
                                    <p:anim calcmode="lin" valueType="num">
                                      <p:cBhvr additive="base">
                                        <p:cTn id="16" dur="500" fill="hold"/>
                                        <p:tgtEl>
                                          <p:spTgt spid="89091">
                                            <p:txEl>
                                              <p:pRg st="3" end="3"/>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89091">
                                            <p:txEl>
                                              <p:pRg st="3" end="3"/>
                                            </p:txEl>
                                          </p:spTgt>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89091">
                                            <p:txEl>
                                              <p:pRg st="4" end="4"/>
                                            </p:txEl>
                                          </p:spTgt>
                                        </p:tgtEl>
                                        <p:attrNameLst>
                                          <p:attrName>style.visibility</p:attrName>
                                        </p:attrNameLst>
                                      </p:cBhvr>
                                      <p:to>
                                        <p:strVal val="visible"/>
                                      </p:to>
                                    </p:set>
                                    <p:anim calcmode="lin" valueType="num">
                                      <p:cBhvr additive="base">
                                        <p:cTn id="20" dur="500" fill="hold"/>
                                        <p:tgtEl>
                                          <p:spTgt spid="89091">
                                            <p:txEl>
                                              <p:pRg st="4" end="4"/>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89091">
                                            <p:txEl>
                                              <p:pRg st="4" end="4"/>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89091">
                                            <p:txEl>
                                              <p:pRg st="5" end="5"/>
                                            </p:txEl>
                                          </p:spTgt>
                                        </p:tgtEl>
                                        <p:attrNameLst>
                                          <p:attrName>style.visibility</p:attrName>
                                        </p:attrNameLst>
                                      </p:cBhvr>
                                      <p:to>
                                        <p:strVal val="visible"/>
                                      </p:to>
                                    </p:set>
                                    <p:anim calcmode="lin" valueType="num">
                                      <p:cBhvr additive="base">
                                        <p:cTn id="24" dur="500" fill="hold"/>
                                        <p:tgtEl>
                                          <p:spTgt spid="89091">
                                            <p:txEl>
                                              <p:pRg st="5" end="5"/>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9091">
                                            <p:txEl>
                                              <p:pRg st="5" end="5"/>
                                            </p:txEl>
                                          </p:spTgt>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89091">
                                            <p:txEl>
                                              <p:pRg st="6" end="6"/>
                                            </p:txEl>
                                          </p:spTgt>
                                        </p:tgtEl>
                                        <p:attrNameLst>
                                          <p:attrName>style.visibility</p:attrName>
                                        </p:attrNameLst>
                                      </p:cBhvr>
                                      <p:to>
                                        <p:strVal val="visible"/>
                                      </p:to>
                                    </p:set>
                                    <p:anim calcmode="lin" valueType="num">
                                      <p:cBhvr additive="base">
                                        <p:cTn id="28" dur="500" fill="hold"/>
                                        <p:tgtEl>
                                          <p:spTgt spid="89091">
                                            <p:txEl>
                                              <p:pRg st="6" end="6"/>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8909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89091">
                                            <p:txEl>
                                              <p:pRg st="7" end="7"/>
                                            </p:txEl>
                                          </p:spTgt>
                                        </p:tgtEl>
                                        <p:attrNameLst>
                                          <p:attrName>style.visibility</p:attrName>
                                        </p:attrNameLst>
                                      </p:cBhvr>
                                      <p:to>
                                        <p:strVal val="visible"/>
                                      </p:to>
                                    </p:set>
                                    <p:anim calcmode="lin" valueType="num">
                                      <p:cBhvr additive="base">
                                        <p:cTn id="34" dur="500" fill="hold"/>
                                        <p:tgtEl>
                                          <p:spTgt spid="89091">
                                            <p:txEl>
                                              <p:pRg st="7" end="7"/>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89091">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P spid="89092" grpId="0" autoUpdateAnimBg="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91139" name="Rectangle 3"/>
          <p:cNvSpPr>
            <a:spLocks noGrp="1" noChangeArrowheads="1"/>
          </p:cNvSpPr>
          <p:nvPr>
            <p:ph idx="1"/>
          </p:nvPr>
        </p:nvSpPr>
        <p:spPr>
          <a:xfrm>
            <a:off x="457200" y="1481328"/>
            <a:ext cx="8229600" cy="4995672"/>
          </a:xfrm>
        </p:spPr>
        <p:txBody>
          <a:bodyPr>
            <a:normAutofit/>
          </a:bodyPr>
          <a:lstStyle/>
          <a:p>
            <a:r>
              <a:rPr lang="en-US" dirty="0" smtClean="0"/>
              <a:t>Winter to warm up vehicle or stay warm</a:t>
            </a:r>
          </a:p>
          <a:p>
            <a:r>
              <a:rPr lang="en-US" dirty="0" smtClean="0"/>
              <a:t>Summer to stay cool </a:t>
            </a:r>
          </a:p>
          <a:p>
            <a:r>
              <a:rPr lang="en-US" dirty="0" smtClean="0"/>
              <a:t>School drop-off and pick-up</a:t>
            </a:r>
          </a:p>
          <a:p>
            <a:r>
              <a:rPr lang="en-US" dirty="0" smtClean="0"/>
              <a:t>Waiting for someone</a:t>
            </a:r>
          </a:p>
          <a:p>
            <a:r>
              <a:rPr lang="en-US" dirty="0" smtClean="0"/>
              <a:t>Charging cell phone</a:t>
            </a:r>
          </a:p>
          <a:p>
            <a:r>
              <a:rPr lang="en-US" dirty="0" smtClean="0"/>
              <a:t>Drive-thru windows</a:t>
            </a:r>
          </a:p>
          <a:p>
            <a:r>
              <a:rPr lang="en-US" dirty="0" smtClean="0"/>
              <a:t>Gas stations</a:t>
            </a:r>
          </a:p>
          <a:p>
            <a:r>
              <a:rPr lang="en-US" dirty="0" smtClean="0"/>
              <a:t>Using automatic vehicle starters</a:t>
            </a:r>
          </a:p>
          <a:p>
            <a:r>
              <a:rPr lang="en-US" dirty="0" smtClean="0"/>
              <a:t>Commercial vehicles</a:t>
            </a:r>
          </a:p>
          <a:p>
            <a:r>
              <a:rPr lang="en-US" dirty="0" smtClean="0"/>
              <a:t>Force of habit</a:t>
            </a:r>
          </a:p>
        </p:txBody>
      </p:sp>
      <p:sp>
        <p:nvSpPr>
          <p:cNvPr id="19458" name="Rectangle 2"/>
          <p:cNvSpPr>
            <a:spLocks noGrp="1" noChangeArrowheads="1"/>
          </p:cNvSpPr>
          <p:nvPr>
            <p:ph type="title"/>
          </p:nvPr>
        </p:nvSpPr>
        <p:spPr/>
        <p:txBody>
          <a:bodyPr/>
          <a:lstStyle/>
          <a:p>
            <a:r>
              <a:rPr lang="en-US" smtClean="0"/>
              <a:t>Why do people idle?</a:t>
            </a:r>
            <a:endParaRPr lang="en-US" dirty="0" smtClean="0"/>
          </a:p>
        </p:txBody>
      </p:sp>
      <p:pic>
        <p:nvPicPr>
          <p:cNvPr id="19460" name="Picture 4"/>
          <p:cNvPicPr>
            <a:picLocks noChangeAspect="1" noChangeArrowheads="1"/>
          </p:cNvPicPr>
          <p:nvPr/>
        </p:nvPicPr>
        <p:blipFill>
          <a:blip r:embed="rId3" cstate="print"/>
          <a:srcRect/>
          <a:stretch>
            <a:fillRect/>
          </a:stretch>
        </p:blipFill>
        <p:spPr bwMode="auto">
          <a:xfrm>
            <a:off x="6705600" y="3962400"/>
            <a:ext cx="1763713" cy="1905000"/>
          </a:xfrm>
          <a:prstGeom prst="rect">
            <a:avLst/>
          </a:prstGeom>
          <a:noFill/>
          <a:ln w="9525">
            <a:noFill/>
            <a:miter lim="800000"/>
            <a:headEnd/>
            <a:tailEnd/>
          </a:ln>
        </p:spPr>
      </p:pic>
      <p:pic>
        <p:nvPicPr>
          <p:cNvPr id="19461" name="Picture 5"/>
          <p:cNvPicPr>
            <a:picLocks noChangeAspect="1" noChangeArrowheads="1"/>
          </p:cNvPicPr>
          <p:nvPr/>
        </p:nvPicPr>
        <p:blipFill>
          <a:blip r:embed="rId4" cstate="print"/>
          <a:srcRect/>
          <a:stretch>
            <a:fillRect/>
          </a:stretch>
        </p:blipFill>
        <p:spPr bwMode="auto">
          <a:xfrm>
            <a:off x="6553200" y="2133600"/>
            <a:ext cx="1905000" cy="1443038"/>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gtEl>
                                        <p:attrNameLst>
                                          <p:attrName>style.visibility</p:attrName>
                                        </p:attrNameLst>
                                      </p:cBhvr>
                                      <p:to>
                                        <p:strVal val="visible"/>
                                      </p:to>
                                    </p:set>
                                    <p:anim calcmode="lin" valueType="num">
                                      <p:cBhvr additive="base">
                                        <p:cTn id="7" dur="500" fill="hold"/>
                                        <p:tgtEl>
                                          <p:spTgt spid="91139"/>
                                        </p:tgtEl>
                                        <p:attrNameLst>
                                          <p:attrName>ppt_x</p:attrName>
                                        </p:attrNameLst>
                                      </p:cBhvr>
                                      <p:tavLst>
                                        <p:tav tm="0">
                                          <p:val>
                                            <p:strVal val="0-#ppt_w/2"/>
                                          </p:val>
                                        </p:tav>
                                        <p:tav tm="100000">
                                          <p:val>
                                            <p:strVal val="#ppt_x"/>
                                          </p:val>
                                        </p:tav>
                                      </p:tavLst>
                                    </p:anim>
                                    <p:anim calcmode="lin" valueType="num">
                                      <p:cBhvr additive="base">
                                        <p:cTn id="8" dur="500" fill="hold"/>
                                        <p:tgtEl>
                                          <p:spTgt spid="911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autoUpdateAnimBg="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93187" name="Rectangle 3"/>
          <p:cNvSpPr>
            <a:spLocks noGrp="1" noChangeArrowheads="1"/>
          </p:cNvSpPr>
          <p:nvPr>
            <p:ph idx="1"/>
          </p:nvPr>
        </p:nvSpPr>
        <p:spPr>
          <a:xfrm>
            <a:off x="457200" y="1481328"/>
            <a:ext cx="8229600" cy="4919472"/>
          </a:xfrm>
        </p:spPr>
        <p:txBody>
          <a:bodyPr>
            <a:normAutofit/>
          </a:bodyPr>
          <a:lstStyle/>
          <a:p>
            <a:r>
              <a:rPr lang="en-US" dirty="0" smtClean="0"/>
              <a:t>NJ State Law prohibits idling more than three minutes for both diesel and gasoline vehicles</a:t>
            </a:r>
          </a:p>
          <a:p>
            <a:pPr lvl="1"/>
            <a:r>
              <a:rPr lang="en-US" dirty="0" err="1" smtClean="0"/>
              <a:t>N.J.A.C.</a:t>
            </a:r>
            <a:r>
              <a:rPr lang="en-US" dirty="0" smtClean="0"/>
              <a:t> 7:27-14, 15 and </a:t>
            </a:r>
            <a:r>
              <a:rPr lang="en-US" dirty="0" err="1" smtClean="0"/>
              <a:t>N.J.S.A</a:t>
            </a:r>
            <a:r>
              <a:rPr lang="en-US" dirty="0" smtClean="0"/>
              <a:t>. 39:3-70.2</a:t>
            </a:r>
          </a:p>
          <a:p>
            <a:r>
              <a:rPr lang="en-US" dirty="0" smtClean="0"/>
              <a:t>2008 enforcement summary</a:t>
            </a:r>
          </a:p>
          <a:p>
            <a:pPr lvl="1"/>
            <a:r>
              <a:rPr lang="en-US" dirty="0" smtClean="0"/>
              <a:t>Raises minimum penalty amount from $25 to $250</a:t>
            </a:r>
          </a:p>
          <a:p>
            <a:pPr lvl="1"/>
            <a:r>
              <a:rPr lang="en-US" dirty="0" smtClean="0"/>
              <a:t>Idling can be enforced on public roads</a:t>
            </a:r>
          </a:p>
          <a:p>
            <a:pPr lvl="1"/>
            <a:r>
              <a:rPr lang="en-US" dirty="0" smtClean="0"/>
              <a:t>Penalty monies go to local police/municipality</a:t>
            </a:r>
          </a:p>
          <a:p>
            <a:r>
              <a:rPr lang="en-US" sz="3100" dirty="0" smtClean="0"/>
              <a:t>2012 enforcement summary</a:t>
            </a:r>
          </a:p>
          <a:p>
            <a:pPr lvl="1"/>
            <a:r>
              <a:rPr lang="en-US" dirty="0"/>
              <a:t>Idling can be enforced on public roadways and on private property</a:t>
            </a:r>
          </a:p>
          <a:p>
            <a:r>
              <a:rPr lang="en-US" dirty="0" smtClean="0"/>
              <a:t>Municipalities pass the No Idling Resolution</a:t>
            </a:r>
            <a:endParaRPr lang="en-US" sz="2400" u="sng" dirty="0" smtClean="0">
              <a:solidFill>
                <a:schemeClr val="accent1">
                  <a:lumMod val="75000"/>
                </a:schemeClr>
              </a:solidFill>
            </a:endParaRPr>
          </a:p>
        </p:txBody>
      </p:sp>
      <p:sp>
        <p:nvSpPr>
          <p:cNvPr id="20482" name="Rectangle 2"/>
          <p:cNvSpPr>
            <a:spLocks noGrp="1" noChangeArrowheads="1"/>
          </p:cNvSpPr>
          <p:nvPr>
            <p:ph type="title"/>
          </p:nvPr>
        </p:nvSpPr>
        <p:spPr/>
        <p:txBody>
          <a:bodyPr/>
          <a:lstStyle/>
          <a:p>
            <a:r>
              <a:rPr lang="en-US" smtClean="0"/>
              <a:t>Idling in New Jersey</a:t>
            </a:r>
            <a:endParaRPr lang="en-US" dirty="0" smtClean="0"/>
          </a:p>
        </p:txBody>
      </p:sp>
      <p:pic>
        <p:nvPicPr>
          <p:cNvPr id="20484" name="Picture 4" descr="sign_universal"/>
          <p:cNvPicPr>
            <a:picLocks noChangeAspect="1" noChangeArrowheads="1"/>
          </p:cNvPicPr>
          <p:nvPr/>
        </p:nvPicPr>
        <p:blipFill>
          <a:blip r:embed="rId3" cstate="print"/>
          <a:srcRect/>
          <a:stretch>
            <a:fillRect/>
          </a:stretch>
        </p:blipFill>
        <p:spPr bwMode="auto">
          <a:xfrm>
            <a:off x="7805870" y="228600"/>
            <a:ext cx="847457" cy="1100411"/>
          </a:xfrm>
          <a:prstGeom prst="rect">
            <a:avLst/>
          </a:prstGeom>
          <a:noFill/>
          <a:ln w="9525">
            <a:noFill/>
            <a:miter lim="800000"/>
            <a:headEnd/>
            <a:tailEnd/>
          </a:ln>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3187">
                                            <p:txEl>
                                              <p:pRg st="1" end="1"/>
                                            </p:txEl>
                                          </p:spTgt>
                                        </p:tgtEl>
                                        <p:attrNameLst>
                                          <p:attrName>style.visibility</p:attrName>
                                        </p:attrNameLst>
                                      </p:cBhvr>
                                      <p:to>
                                        <p:strVal val="visible"/>
                                      </p:to>
                                    </p:set>
                                    <p:anim calcmode="lin" valueType="num">
                                      <p:cBhvr additive="base">
                                        <p:cTn id="11" dur="500" fill="hold"/>
                                        <p:tgtEl>
                                          <p:spTgt spid="9318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31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93187">
                                            <p:txEl>
                                              <p:pRg st="2" end="2"/>
                                            </p:txEl>
                                          </p:spTgt>
                                        </p:tgtEl>
                                        <p:attrNameLst>
                                          <p:attrName>style.visibility</p:attrName>
                                        </p:attrNameLst>
                                      </p:cBhvr>
                                      <p:to>
                                        <p:strVal val="visible"/>
                                      </p:to>
                                    </p:set>
                                    <p:anim calcmode="lin" valueType="num">
                                      <p:cBhvr additive="base">
                                        <p:cTn id="17" dur="500" fill="hold"/>
                                        <p:tgtEl>
                                          <p:spTgt spid="9318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318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3187">
                                            <p:txEl>
                                              <p:pRg st="3" end="3"/>
                                            </p:txEl>
                                          </p:spTgt>
                                        </p:tgtEl>
                                        <p:attrNameLst>
                                          <p:attrName>style.visibility</p:attrName>
                                        </p:attrNameLst>
                                      </p:cBhvr>
                                      <p:to>
                                        <p:strVal val="visible"/>
                                      </p:to>
                                    </p:set>
                                    <p:anim calcmode="lin" valueType="num">
                                      <p:cBhvr additive="base">
                                        <p:cTn id="21" dur="500" fill="hold"/>
                                        <p:tgtEl>
                                          <p:spTgt spid="9318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3187">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3187">
                                            <p:txEl>
                                              <p:pRg st="4" end="4"/>
                                            </p:txEl>
                                          </p:spTgt>
                                        </p:tgtEl>
                                        <p:attrNameLst>
                                          <p:attrName>style.visibility</p:attrName>
                                        </p:attrNameLst>
                                      </p:cBhvr>
                                      <p:to>
                                        <p:strVal val="visible"/>
                                      </p:to>
                                    </p:set>
                                    <p:anim calcmode="lin" valueType="num">
                                      <p:cBhvr additive="base">
                                        <p:cTn id="25" dur="500" fill="hold"/>
                                        <p:tgtEl>
                                          <p:spTgt spid="9318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3187">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93187">
                                            <p:txEl>
                                              <p:pRg st="5" end="5"/>
                                            </p:txEl>
                                          </p:spTgt>
                                        </p:tgtEl>
                                        <p:attrNameLst>
                                          <p:attrName>style.visibility</p:attrName>
                                        </p:attrNameLst>
                                      </p:cBhvr>
                                      <p:to>
                                        <p:strVal val="visible"/>
                                      </p:to>
                                    </p:set>
                                    <p:anim calcmode="lin" valueType="num">
                                      <p:cBhvr additive="base">
                                        <p:cTn id="29" dur="500" fill="hold"/>
                                        <p:tgtEl>
                                          <p:spTgt spid="93187">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318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93187">
                                            <p:txEl>
                                              <p:pRg st="6" end="6"/>
                                            </p:txEl>
                                          </p:spTgt>
                                        </p:tgtEl>
                                        <p:attrNameLst>
                                          <p:attrName>style.visibility</p:attrName>
                                        </p:attrNameLst>
                                      </p:cBhvr>
                                      <p:to>
                                        <p:strVal val="visible"/>
                                      </p:to>
                                    </p:set>
                                    <p:anim calcmode="lin" valueType="num">
                                      <p:cBhvr additive="base">
                                        <p:cTn id="35" dur="500" fill="hold"/>
                                        <p:tgtEl>
                                          <p:spTgt spid="93187">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93187">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93187">
                                            <p:txEl>
                                              <p:pRg st="7" end="7"/>
                                            </p:txEl>
                                          </p:spTgt>
                                        </p:tgtEl>
                                        <p:attrNameLst>
                                          <p:attrName>style.visibility</p:attrName>
                                        </p:attrNameLst>
                                      </p:cBhvr>
                                      <p:to>
                                        <p:strVal val="visible"/>
                                      </p:to>
                                    </p:set>
                                    <p:anim calcmode="lin" valueType="num">
                                      <p:cBhvr additive="base">
                                        <p:cTn id="39" dur="500" fill="hold"/>
                                        <p:tgtEl>
                                          <p:spTgt spid="93187">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9318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93187">
                                            <p:txEl>
                                              <p:pRg st="8" end="8"/>
                                            </p:txEl>
                                          </p:spTgt>
                                        </p:tgtEl>
                                        <p:attrNameLst>
                                          <p:attrName>style.visibility</p:attrName>
                                        </p:attrNameLst>
                                      </p:cBhvr>
                                      <p:to>
                                        <p:strVal val="visible"/>
                                      </p:to>
                                    </p:set>
                                    <p:anim calcmode="lin" valueType="num">
                                      <p:cBhvr additive="base">
                                        <p:cTn id="45" dur="500" fill="hold"/>
                                        <p:tgtEl>
                                          <p:spTgt spid="93187">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9318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3" cstate="print"/>
          <a:srcRect/>
          <a:stretch>
            <a:fillRect/>
          </a:stretch>
        </p:blipFill>
        <p:spPr bwMode="auto">
          <a:xfrm>
            <a:off x="5410200" y="4953000"/>
            <a:ext cx="2895600" cy="1257300"/>
          </a:xfrm>
          <a:prstGeom prst="rect">
            <a:avLst/>
          </a:prstGeom>
          <a:noFill/>
          <a:ln w="9525">
            <a:noFill/>
            <a:miter lim="800000"/>
            <a:headEnd/>
            <a:tailEnd/>
          </a:ln>
        </p:spPr>
      </p:pic>
      <p:sp>
        <p:nvSpPr>
          <p:cNvPr id="95236" name="Rectangle 4"/>
          <p:cNvSpPr>
            <a:spLocks noGrp="1" noChangeArrowheads="1"/>
          </p:cNvSpPr>
          <p:nvPr>
            <p:ph sz="half" idx="1"/>
          </p:nvPr>
        </p:nvSpPr>
        <p:spPr>
          <a:xfrm>
            <a:off x="457200" y="1481328"/>
            <a:ext cx="4648200" cy="4995672"/>
          </a:xfrm>
        </p:spPr>
        <p:txBody>
          <a:bodyPr>
            <a:normAutofit fontScale="85000" lnSpcReduction="10000"/>
          </a:bodyPr>
          <a:lstStyle/>
          <a:p>
            <a:r>
              <a:rPr lang="en-US" dirty="0" smtClean="0"/>
              <a:t>Health benefits</a:t>
            </a:r>
          </a:p>
          <a:p>
            <a:pPr lvl="1"/>
            <a:r>
              <a:rPr lang="en-US" dirty="0" smtClean="0"/>
              <a:t>Breathing polluted air causes asthma, lung problems and allergies</a:t>
            </a:r>
          </a:p>
          <a:p>
            <a:pPr lvl="1"/>
            <a:r>
              <a:rPr lang="en-US" dirty="0" smtClean="0"/>
              <a:t>Children breathe at tailpipe level and at a faster rate than adults, so breathe more polluted air</a:t>
            </a:r>
          </a:p>
          <a:p>
            <a:pPr lvl="1"/>
            <a:r>
              <a:rPr lang="en-US" dirty="0" smtClean="0"/>
              <a:t>Climate change related issues</a:t>
            </a:r>
          </a:p>
          <a:p>
            <a:r>
              <a:rPr lang="en-US" dirty="0" smtClean="0"/>
              <a:t>Save fuel and money</a:t>
            </a:r>
          </a:p>
          <a:p>
            <a:pPr lvl="1"/>
            <a:r>
              <a:rPr lang="en-US" dirty="0" smtClean="0"/>
              <a:t>1/10 gallon per 20 minutes</a:t>
            </a:r>
          </a:p>
          <a:p>
            <a:pPr lvl="1"/>
            <a:r>
              <a:rPr lang="en-US" dirty="0" smtClean="0"/>
              <a:t>90¢ per hour @ $3.00/gallon</a:t>
            </a:r>
          </a:p>
          <a:p>
            <a:pPr lvl="1"/>
            <a:r>
              <a:rPr lang="en-US" dirty="0" smtClean="0"/>
              <a:t>10 minutes of idling uses as much fuel as traveling 5 miles</a:t>
            </a:r>
          </a:p>
          <a:p>
            <a:pPr lvl="1"/>
            <a:r>
              <a:rPr lang="en-US" dirty="0" smtClean="0"/>
              <a:t>Increase the life of vehicles</a:t>
            </a:r>
          </a:p>
        </p:txBody>
      </p:sp>
      <p:sp>
        <p:nvSpPr>
          <p:cNvPr id="95237" name="Rectangle 5"/>
          <p:cNvSpPr>
            <a:spLocks noGrp="1" noChangeArrowheads="1"/>
          </p:cNvSpPr>
          <p:nvPr>
            <p:ph sz="half" idx="2"/>
          </p:nvPr>
        </p:nvSpPr>
        <p:spPr>
          <a:xfrm>
            <a:off x="4572000" y="1481328"/>
            <a:ext cx="4572000" cy="4525963"/>
          </a:xfrm>
        </p:spPr>
        <p:txBody>
          <a:bodyPr>
            <a:normAutofit fontScale="85000" lnSpcReduction="10000"/>
          </a:bodyPr>
          <a:lstStyle/>
          <a:p>
            <a:r>
              <a:rPr lang="en-US" dirty="0" smtClean="0"/>
              <a:t>Reduce greenhouse gasses</a:t>
            </a:r>
          </a:p>
          <a:p>
            <a:pPr lvl="1"/>
            <a:r>
              <a:rPr lang="en-US" dirty="0" smtClean="0"/>
              <a:t>Prevent climate change</a:t>
            </a:r>
          </a:p>
          <a:p>
            <a:pPr lvl="1"/>
            <a:r>
              <a:rPr lang="en-US" dirty="0" smtClean="0"/>
              <a:t>Catalytic converters form nitrous oxide, a potent greenhouse gas</a:t>
            </a:r>
          </a:p>
          <a:p>
            <a:pPr lvl="1"/>
            <a:r>
              <a:rPr lang="en-US" dirty="0" smtClean="0"/>
              <a:t>19 pounds CO2 per gallon gas</a:t>
            </a:r>
          </a:p>
          <a:p>
            <a:r>
              <a:rPr lang="en-US" dirty="0" smtClean="0"/>
              <a:t>Reduce air pollution</a:t>
            </a:r>
          </a:p>
          <a:p>
            <a:pPr lvl="1"/>
            <a:r>
              <a:rPr lang="en-US" dirty="0" smtClean="0"/>
              <a:t>Especially when vehicle is cold</a:t>
            </a:r>
          </a:p>
          <a:p>
            <a:pPr lvl="1"/>
            <a:r>
              <a:rPr lang="en-US" dirty="0" smtClean="0"/>
              <a:t>Exposure to pollutants actually higher inside vehicle</a:t>
            </a:r>
          </a:p>
        </p:txBody>
      </p:sp>
      <p:sp>
        <p:nvSpPr>
          <p:cNvPr id="21507" name="Rectangle 3"/>
          <p:cNvSpPr>
            <a:spLocks noGrp="1" noChangeArrowheads="1"/>
          </p:cNvSpPr>
          <p:nvPr>
            <p:ph type="title"/>
          </p:nvPr>
        </p:nvSpPr>
        <p:spPr/>
        <p:txBody>
          <a:bodyPr/>
          <a:lstStyle/>
          <a:p>
            <a:r>
              <a:rPr lang="en-US" smtClean="0"/>
              <a:t>Why stop idling?</a:t>
            </a:r>
            <a:endParaRPr lang="en-US" dirty="0" smtClean="0"/>
          </a:p>
        </p:txBody>
      </p:sp>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5236">
                                            <p:txEl>
                                              <p:pRg st="0" end="0"/>
                                            </p:txEl>
                                          </p:spTgt>
                                        </p:tgtEl>
                                        <p:attrNameLst>
                                          <p:attrName>style.visibility</p:attrName>
                                        </p:attrNameLst>
                                      </p:cBhvr>
                                      <p:to>
                                        <p:strVal val="visible"/>
                                      </p:to>
                                    </p:set>
                                    <p:anim calcmode="lin" valueType="num">
                                      <p:cBhvr additive="base">
                                        <p:cTn id="7" dur="500" fill="hold"/>
                                        <p:tgtEl>
                                          <p:spTgt spid="9523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523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5236">
                                            <p:txEl>
                                              <p:pRg st="1" end="1"/>
                                            </p:txEl>
                                          </p:spTgt>
                                        </p:tgtEl>
                                        <p:attrNameLst>
                                          <p:attrName>style.visibility</p:attrName>
                                        </p:attrNameLst>
                                      </p:cBhvr>
                                      <p:to>
                                        <p:strVal val="visible"/>
                                      </p:to>
                                    </p:set>
                                    <p:anim calcmode="lin" valueType="num">
                                      <p:cBhvr additive="base">
                                        <p:cTn id="11" dur="500" fill="hold"/>
                                        <p:tgtEl>
                                          <p:spTgt spid="95236">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5236">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95236">
                                            <p:txEl>
                                              <p:pRg st="2" end="2"/>
                                            </p:txEl>
                                          </p:spTgt>
                                        </p:tgtEl>
                                        <p:attrNameLst>
                                          <p:attrName>style.visibility</p:attrName>
                                        </p:attrNameLst>
                                      </p:cBhvr>
                                      <p:to>
                                        <p:strVal val="visible"/>
                                      </p:to>
                                    </p:set>
                                    <p:anim calcmode="lin" valueType="num">
                                      <p:cBhvr additive="base">
                                        <p:cTn id="15" dur="500" fill="hold"/>
                                        <p:tgtEl>
                                          <p:spTgt spid="95236">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95236">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95236">
                                            <p:txEl>
                                              <p:pRg st="3" end="3"/>
                                            </p:txEl>
                                          </p:spTgt>
                                        </p:tgtEl>
                                        <p:attrNameLst>
                                          <p:attrName>style.visibility</p:attrName>
                                        </p:attrNameLst>
                                      </p:cBhvr>
                                      <p:to>
                                        <p:strVal val="visible"/>
                                      </p:to>
                                    </p:set>
                                    <p:anim calcmode="lin" valueType="num">
                                      <p:cBhvr additive="base">
                                        <p:cTn id="19" dur="500" fill="hold"/>
                                        <p:tgtEl>
                                          <p:spTgt spid="9523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523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5236">
                                            <p:txEl>
                                              <p:pRg st="4" end="4"/>
                                            </p:txEl>
                                          </p:spTgt>
                                        </p:tgtEl>
                                        <p:attrNameLst>
                                          <p:attrName>style.visibility</p:attrName>
                                        </p:attrNameLst>
                                      </p:cBhvr>
                                      <p:to>
                                        <p:strVal val="visible"/>
                                      </p:to>
                                    </p:set>
                                    <p:anim calcmode="lin" valueType="num">
                                      <p:cBhvr additive="base">
                                        <p:cTn id="25" dur="500" fill="hold"/>
                                        <p:tgtEl>
                                          <p:spTgt spid="9523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5236">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95236">
                                            <p:txEl>
                                              <p:pRg st="5" end="5"/>
                                            </p:txEl>
                                          </p:spTgt>
                                        </p:tgtEl>
                                        <p:attrNameLst>
                                          <p:attrName>style.visibility</p:attrName>
                                        </p:attrNameLst>
                                      </p:cBhvr>
                                      <p:to>
                                        <p:strVal val="visible"/>
                                      </p:to>
                                    </p:set>
                                    <p:anim calcmode="lin" valueType="num">
                                      <p:cBhvr additive="base">
                                        <p:cTn id="29" dur="500" fill="hold"/>
                                        <p:tgtEl>
                                          <p:spTgt spid="95236">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5236">
                                            <p:txEl>
                                              <p:pRg st="5" end="5"/>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95236">
                                            <p:txEl>
                                              <p:pRg st="6" end="6"/>
                                            </p:txEl>
                                          </p:spTgt>
                                        </p:tgtEl>
                                        <p:attrNameLst>
                                          <p:attrName>style.visibility</p:attrName>
                                        </p:attrNameLst>
                                      </p:cBhvr>
                                      <p:to>
                                        <p:strVal val="visible"/>
                                      </p:to>
                                    </p:set>
                                    <p:anim calcmode="lin" valueType="num">
                                      <p:cBhvr additive="base">
                                        <p:cTn id="33" dur="500" fill="hold"/>
                                        <p:tgtEl>
                                          <p:spTgt spid="95236">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95236">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95236">
                                            <p:txEl>
                                              <p:pRg st="7" end="7"/>
                                            </p:txEl>
                                          </p:spTgt>
                                        </p:tgtEl>
                                        <p:attrNameLst>
                                          <p:attrName>style.visibility</p:attrName>
                                        </p:attrNameLst>
                                      </p:cBhvr>
                                      <p:to>
                                        <p:strVal val="visible"/>
                                      </p:to>
                                    </p:set>
                                    <p:anim calcmode="lin" valueType="num">
                                      <p:cBhvr additive="base">
                                        <p:cTn id="37" dur="500" fill="hold"/>
                                        <p:tgtEl>
                                          <p:spTgt spid="9523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5236">
                                            <p:txEl>
                                              <p:pRg st="7" end="7"/>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95236">
                                            <p:txEl>
                                              <p:pRg st="8" end="8"/>
                                            </p:txEl>
                                          </p:spTgt>
                                        </p:tgtEl>
                                        <p:attrNameLst>
                                          <p:attrName>style.visibility</p:attrName>
                                        </p:attrNameLst>
                                      </p:cBhvr>
                                      <p:to>
                                        <p:strVal val="visible"/>
                                      </p:to>
                                    </p:set>
                                    <p:anim calcmode="lin" valueType="num">
                                      <p:cBhvr additive="base">
                                        <p:cTn id="41" dur="500" fill="hold"/>
                                        <p:tgtEl>
                                          <p:spTgt spid="95236">
                                            <p:txEl>
                                              <p:pRg st="8" end="8"/>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95236">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95237">
                                            <p:txEl>
                                              <p:pRg st="0" end="0"/>
                                            </p:txEl>
                                          </p:spTgt>
                                        </p:tgtEl>
                                        <p:attrNameLst>
                                          <p:attrName>style.visibility</p:attrName>
                                        </p:attrNameLst>
                                      </p:cBhvr>
                                      <p:to>
                                        <p:strVal val="visible"/>
                                      </p:to>
                                    </p:set>
                                    <p:anim calcmode="lin" valueType="num">
                                      <p:cBhvr additive="base">
                                        <p:cTn id="47" dur="500" fill="hold"/>
                                        <p:tgtEl>
                                          <p:spTgt spid="95237">
                                            <p:txEl>
                                              <p:pRg st="0" end="0"/>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95237">
                                            <p:txEl>
                                              <p:pRg st="0" end="0"/>
                                            </p:txEl>
                                          </p:spTgt>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95237">
                                            <p:txEl>
                                              <p:pRg st="1" end="1"/>
                                            </p:txEl>
                                          </p:spTgt>
                                        </p:tgtEl>
                                        <p:attrNameLst>
                                          <p:attrName>style.visibility</p:attrName>
                                        </p:attrNameLst>
                                      </p:cBhvr>
                                      <p:to>
                                        <p:strVal val="visible"/>
                                      </p:to>
                                    </p:set>
                                    <p:anim calcmode="lin" valueType="num">
                                      <p:cBhvr additive="base">
                                        <p:cTn id="51" dur="500" fill="hold"/>
                                        <p:tgtEl>
                                          <p:spTgt spid="95237">
                                            <p:txEl>
                                              <p:pRg st="1" end="1"/>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95237">
                                            <p:txEl>
                                              <p:pRg st="1" end="1"/>
                                            </p:txEl>
                                          </p:spTgt>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stCondLst>
                                    <p:cond delay="0"/>
                                  </p:stCondLst>
                                  <p:childTnLst>
                                    <p:set>
                                      <p:cBhvr>
                                        <p:cTn id="54" dur="1" fill="hold">
                                          <p:stCondLst>
                                            <p:cond delay="0"/>
                                          </p:stCondLst>
                                        </p:cTn>
                                        <p:tgtEl>
                                          <p:spTgt spid="95237">
                                            <p:txEl>
                                              <p:pRg st="2" end="2"/>
                                            </p:txEl>
                                          </p:spTgt>
                                        </p:tgtEl>
                                        <p:attrNameLst>
                                          <p:attrName>style.visibility</p:attrName>
                                        </p:attrNameLst>
                                      </p:cBhvr>
                                      <p:to>
                                        <p:strVal val="visible"/>
                                      </p:to>
                                    </p:set>
                                    <p:anim calcmode="lin" valueType="num">
                                      <p:cBhvr additive="base">
                                        <p:cTn id="55" dur="500" fill="hold"/>
                                        <p:tgtEl>
                                          <p:spTgt spid="95237">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95237">
                                            <p:txEl>
                                              <p:pRg st="2" end="2"/>
                                            </p:txEl>
                                          </p:spTgt>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stCondLst>
                                    <p:cond delay="0"/>
                                  </p:stCondLst>
                                  <p:childTnLst>
                                    <p:set>
                                      <p:cBhvr>
                                        <p:cTn id="58" dur="1" fill="hold">
                                          <p:stCondLst>
                                            <p:cond delay="0"/>
                                          </p:stCondLst>
                                        </p:cTn>
                                        <p:tgtEl>
                                          <p:spTgt spid="95237">
                                            <p:txEl>
                                              <p:pRg st="3" end="3"/>
                                            </p:txEl>
                                          </p:spTgt>
                                        </p:tgtEl>
                                        <p:attrNameLst>
                                          <p:attrName>style.visibility</p:attrName>
                                        </p:attrNameLst>
                                      </p:cBhvr>
                                      <p:to>
                                        <p:strVal val="visible"/>
                                      </p:to>
                                    </p:set>
                                    <p:anim calcmode="lin" valueType="num">
                                      <p:cBhvr additive="base">
                                        <p:cTn id="59" dur="500" fill="hold"/>
                                        <p:tgtEl>
                                          <p:spTgt spid="95237">
                                            <p:txEl>
                                              <p:pRg st="3" end="3"/>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9523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95237">
                                            <p:txEl>
                                              <p:pRg st="4" end="4"/>
                                            </p:txEl>
                                          </p:spTgt>
                                        </p:tgtEl>
                                        <p:attrNameLst>
                                          <p:attrName>style.visibility</p:attrName>
                                        </p:attrNameLst>
                                      </p:cBhvr>
                                      <p:to>
                                        <p:strVal val="visible"/>
                                      </p:to>
                                    </p:set>
                                    <p:anim calcmode="lin" valueType="num">
                                      <p:cBhvr additive="base">
                                        <p:cTn id="65" dur="500" fill="hold"/>
                                        <p:tgtEl>
                                          <p:spTgt spid="95237">
                                            <p:txEl>
                                              <p:pRg st="4" end="4"/>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95237">
                                            <p:txEl>
                                              <p:pRg st="4" end="4"/>
                                            </p:txEl>
                                          </p:spTgt>
                                        </p:tgtEl>
                                        <p:attrNameLst>
                                          <p:attrName>ppt_y</p:attrName>
                                        </p:attrNameLst>
                                      </p:cBhvr>
                                      <p:tavLst>
                                        <p:tav tm="0">
                                          <p:val>
                                            <p:strVal val="#ppt_y"/>
                                          </p:val>
                                        </p:tav>
                                        <p:tav tm="100000">
                                          <p:val>
                                            <p:strVal val="#ppt_y"/>
                                          </p:val>
                                        </p:tav>
                                      </p:tavLst>
                                    </p:anim>
                                  </p:childTnLst>
                                </p:cTn>
                              </p:par>
                              <p:par>
                                <p:cTn id="67" presetID="2" presetClass="entr" presetSubtype="8" fill="hold" grpId="0" nodeType="withEffect">
                                  <p:stCondLst>
                                    <p:cond delay="0"/>
                                  </p:stCondLst>
                                  <p:childTnLst>
                                    <p:set>
                                      <p:cBhvr>
                                        <p:cTn id="68" dur="1" fill="hold">
                                          <p:stCondLst>
                                            <p:cond delay="0"/>
                                          </p:stCondLst>
                                        </p:cTn>
                                        <p:tgtEl>
                                          <p:spTgt spid="95237">
                                            <p:txEl>
                                              <p:pRg st="5" end="5"/>
                                            </p:txEl>
                                          </p:spTgt>
                                        </p:tgtEl>
                                        <p:attrNameLst>
                                          <p:attrName>style.visibility</p:attrName>
                                        </p:attrNameLst>
                                      </p:cBhvr>
                                      <p:to>
                                        <p:strVal val="visible"/>
                                      </p:to>
                                    </p:set>
                                    <p:anim calcmode="lin" valueType="num">
                                      <p:cBhvr additive="base">
                                        <p:cTn id="69" dur="500" fill="hold"/>
                                        <p:tgtEl>
                                          <p:spTgt spid="95237">
                                            <p:txEl>
                                              <p:pRg st="5" end="5"/>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95237">
                                            <p:txEl>
                                              <p:pRg st="5" end="5"/>
                                            </p:txEl>
                                          </p:spTgt>
                                        </p:tgtEl>
                                        <p:attrNameLst>
                                          <p:attrName>ppt_y</p:attrName>
                                        </p:attrNameLst>
                                      </p:cBhvr>
                                      <p:tavLst>
                                        <p:tav tm="0">
                                          <p:val>
                                            <p:strVal val="#ppt_y"/>
                                          </p:val>
                                        </p:tav>
                                        <p:tav tm="100000">
                                          <p:val>
                                            <p:strVal val="#ppt_y"/>
                                          </p:val>
                                        </p:tav>
                                      </p:tavLst>
                                    </p:anim>
                                  </p:childTnLst>
                                </p:cTn>
                              </p:par>
                              <p:par>
                                <p:cTn id="71" presetID="2" presetClass="entr" presetSubtype="8" fill="hold" grpId="0" nodeType="withEffect">
                                  <p:stCondLst>
                                    <p:cond delay="0"/>
                                  </p:stCondLst>
                                  <p:childTnLst>
                                    <p:set>
                                      <p:cBhvr>
                                        <p:cTn id="72" dur="1" fill="hold">
                                          <p:stCondLst>
                                            <p:cond delay="0"/>
                                          </p:stCondLst>
                                        </p:cTn>
                                        <p:tgtEl>
                                          <p:spTgt spid="95237">
                                            <p:txEl>
                                              <p:pRg st="6" end="6"/>
                                            </p:txEl>
                                          </p:spTgt>
                                        </p:tgtEl>
                                        <p:attrNameLst>
                                          <p:attrName>style.visibility</p:attrName>
                                        </p:attrNameLst>
                                      </p:cBhvr>
                                      <p:to>
                                        <p:strVal val="visible"/>
                                      </p:to>
                                    </p:set>
                                    <p:anim calcmode="lin" valueType="num">
                                      <p:cBhvr additive="base">
                                        <p:cTn id="73" dur="500" fill="hold"/>
                                        <p:tgtEl>
                                          <p:spTgt spid="95237">
                                            <p:txEl>
                                              <p:pRg st="6" end="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9523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6" grpId="0" build="p" autoUpdateAnimBg="0"/>
      <p:bldP spid="95237" grpId="0" build="p" autoUpdateAnimBg="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97283" name="Rectangle 3"/>
          <p:cNvSpPr>
            <a:spLocks noGrp="1" noChangeArrowheads="1"/>
          </p:cNvSpPr>
          <p:nvPr>
            <p:ph idx="1"/>
          </p:nvPr>
        </p:nvSpPr>
        <p:spPr>
          <a:xfrm>
            <a:off x="457200" y="1481328"/>
            <a:ext cx="8229600" cy="4995672"/>
          </a:xfrm>
        </p:spPr>
        <p:txBody>
          <a:bodyPr>
            <a:normAutofit/>
          </a:bodyPr>
          <a:lstStyle/>
          <a:p>
            <a:r>
              <a:rPr lang="en-US" dirty="0" smtClean="0"/>
              <a:t>If you’re going to be stopped for </a:t>
            </a:r>
            <a:r>
              <a:rPr lang="en-US" b="1" dirty="0" smtClean="0"/>
              <a:t>more than </a:t>
            </a:r>
            <a:br>
              <a:rPr lang="en-US" b="1" dirty="0" smtClean="0"/>
            </a:br>
            <a:r>
              <a:rPr lang="en-US" b="1" dirty="0" smtClean="0"/>
              <a:t>a minute</a:t>
            </a:r>
            <a:r>
              <a:rPr lang="en-US" dirty="0" smtClean="0"/>
              <a:t>‚ turn off your car</a:t>
            </a:r>
          </a:p>
          <a:p>
            <a:r>
              <a:rPr lang="en-US" dirty="0" smtClean="0"/>
              <a:t>Plan for the weather (dress appropriately, use blankets)</a:t>
            </a:r>
          </a:p>
          <a:p>
            <a:r>
              <a:rPr lang="en-US" dirty="0" smtClean="0"/>
              <a:t>Minimize warm-up idling to </a:t>
            </a:r>
            <a:r>
              <a:rPr lang="en-US" b="1" dirty="0" smtClean="0"/>
              <a:t>30 seconds</a:t>
            </a:r>
          </a:p>
          <a:p>
            <a:r>
              <a:rPr lang="en-US" dirty="0" smtClean="0"/>
              <a:t>Warm-up all parts of vehicle by starting slow</a:t>
            </a:r>
          </a:p>
          <a:p>
            <a:r>
              <a:rPr lang="en-US" dirty="0" smtClean="0"/>
              <a:t>Walk in instead of drive through</a:t>
            </a:r>
          </a:p>
          <a:p>
            <a:r>
              <a:rPr lang="en-US" dirty="0" smtClean="0"/>
              <a:t>Limit use of remote car starters</a:t>
            </a:r>
          </a:p>
          <a:p>
            <a:r>
              <a:rPr lang="en-US" dirty="0" smtClean="0"/>
              <a:t>Buy a hybrid or electric car</a:t>
            </a:r>
          </a:p>
          <a:p>
            <a:r>
              <a:rPr lang="en-US" dirty="0" smtClean="0"/>
              <a:t>Educate others about idling</a:t>
            </a:r>
          </a:p>
        </p:txBody>
      </p:sp>
      <p:sp>
        <p:nvSpPr>
          <p:cNvPr id="22530" name="Rectangle 2"/>
          <p:cNvSpPr>
            <a:spLocks noGrp="1" noChangeArrowheads="1"/>
          </p:cNvSpPr>
          <p:nvPr>
            <p:ph type="title"/>
          </p:nvPr>
        </p:nvSpPr>
        <p:spPr/>
        <p:txBody>
          <a:bodyPr/>
          <a:lstStyle/>
          <a:p>
            <a:r>
              <a:rPr lang="en-US" smtClean="0"/>
              <a:t>What can I do?</a:t>
            </a:r>
            <a:endParaRPr lang="en-US" dirty="0" smtClean="0"/>
          </a:p>
        </p:txBody>
      </p:sp>
      <p:pic>
        <p:nvPicPr>
          <p:cNvPr id="5" name="Picture 2" descr="C:\Users\Jennifer\AppData\Local\Microsoft\Windows\Temporary Internet Files\Content.IE5\3DCLRX7F\MC900434411[1].wmf"/>
          <p:cNvPicPr>
            <a:picLocks noChangeAspect="1" noChangeArrowheads="1"/>
          </p:cNvPicPr>
          <p:nvPr/>
        </p:nvPicPr>
        <p:blipFill>
          <a:blip r:embed="rId3" cstate="print"/>
          <a:srcRect/>
          <a:stretch>
            <a:fillRect/>
          </a:stretch>
        </p:blipFill>
        <p:spPr bwMode="auto">
          <a:xfrm>
            <a:off x="6553200" y="4419600"/>
            <a:ext cx="1625600" cy="1828800"/>
          </a:xfrm>
          <a:prstGeom prst="rect">
            <a:avLst/>
          </a:prstGeom>
          <a:noFill/>
        </p:spPr>
      </p:pic>
    </p:spTree>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97283">
                                            <p:txEl>
                                              <p:pRg st="0" end="0"/>
                                            </p:txEl>
                                          </p:spTgt>
                                        </p:tgtEl>
                                        <p:attrNameLst>
                                          <p:attrName>style.visibility</p:attrName>
                                        </p:attrNameLst>
                                      </p:cBhvr>
                                      <p:to>
                                        <p:strVal val="visible"/>
                                      </p:to>
                                    </p:set>
                                    <p:anim calcmode="lin" valueType="num">
                                      <p:cBhvr additive="base">
                                        <p:cTn id="11" dur="500" fill="hold"/>
                                        <p:tgtEl>
                                          <p:spTgt spid="9728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72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97283">
                                            <p:txEl>
                                              <p:pRg st="1" end="1"/>
                                            </p:txEl>
                                          </p:spTgt>
                                        </p:tgtEl>
                                        <p:attrNameLst>
                                          <p:attrName>style.visibility</p:attrName>
                                        </p:attrNameLst>
                                      </p:cBhvr>
                                      <p:to>
                                        <p:strVal val="visible"/>
                                      </p:to>
                                    </p:set>
                                    <p:anim calcmode="lin" valueType="num">
                                      <p:cBhvr additive="base">
                                        <p:cTn id="17" dur="500" fill="hold"/>
                                        <p:tgtEl>
                                          <p:spTgt spid="9728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72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7283">
                                            <p:txEl>
                                              <p:pRg st="2" end="2"/>
                                            </p:txEl>
                                          </p:spTgt>
                                        </p:tgtEl>
                                        <p:attrNameLst>
                                          <p:attrName>style.visibility</p:attrName>
                                        </p:attrNameLst>
                                      </p:cBhvr>
                                      <p:to>
                                        <p:strVal val="visible"/>
                                      </p:to>
                                    </p:set>
                                    <p:anim calcmode="lin" valueType="num">
                                      <p:cBhvr additive="base">
                                        <p:cTn id="23" dur="500" fill="hold"/>
                                        <p:tgtEl>
                                          <p:spTgt spid="97283">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72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7283">
                                            <p:txEl>
                                              <p:pRg st="3" end="3"/>
                                            </p:txEl>
                                          </p:spTgt>
                                        </p:tgtEl>
                                        <p:attrNameLst>
                                          <p:attrName>style.visibility</p:attrName>
                                        </p:attrNameLst>
                                      </p:cBhvr>
                                      <p:to>
                                        <p:strVal val="visible"/>
                                      </p:to>
                                    </p:set>
                                    <p:anim calcmode="lin" valueType="num">
                                      <p:cBhvr additive="base">
                                        <p:cTn id="29" dur="500" fill="hold"/>
                                        <p:tgtEl>
                                          <p:spTgt spid="97283">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72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97283">
                                            <p:txEl>
                                              <p:pRg st="4" end="4"/>
                                            </p:txEl>
                                          </p:spTgt>
                                        </p:tgtEl>
                                        <p:attrNameLst>
                                          <p:attrName>style.visibility</p:attrName>
                                        </p:attrNameLst>
                                      </p:cBhvr>
                                      <p:to>
                                        <p:strVal val="visible"/>
                                      </p:to>
                                    </p:set>
                                    <p:anim calcmode="lin" valueType="num">
                                      <p:cBhvr additive="base">
                                        <p:cTn id="35" dur="500" fill="hold"/>
                                        <p:tgtEl>
                                          <p:spTgt spid="97283">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972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97283">
                                            <p:txEl>
                                              <p:pRg st="5" end="5"/>
                                            </p:txEl>
                                          </p:spTgt>
                                        </p:tgtEl>
                                        <p:attrNameLst>
                                          <p:attrName>style.visibility</p:attrName>
                                        </p:attrNameLst>
                                      </p:cBhvr>
                                      <p:to>
                                        <p:strVal val="visible"/>
                                      </p:to>
                                    </p:set>
                                    <p:anim calcmode="lin" valueType="num">
                                      <p:cBhvr additive="base">
                                        <p:cTn id="41" dur="500" fill="hold"/>
                                        <p:tgtEl>
                                          <p:spTgt spid="97283">
                                            <p:txEl>
                                              <p:pRg st="5" end="5"/>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972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97283">
                                            <p:txEl>
                                              <p:pRg st="6" end="6"/>
                                            </p:txEl>
                                          </p:spTgt>
                                        </p:tgtEl>
                                        <p:attrNameLst>
                                          <p:attrName>style.visibility</p:attrName>
                                        </p:attrNameLst>
                                      </p:cBhvr>
                                      <p:to>
                                        <p:strVal val="visible"/>
                                      </p:to>
                                    </p:set>
                                    <p:anim calcmode="lin" valueType="num">
                                      <p:cBhvr additive="base">
                                        <p:cTn id="47" dur="500" fill="hold"/>
                                        <p:tgtEl>
                                          <p:spTgt spid="97283">
                                            <p:txEl>
                                              <p:pRg st="6" end="6"/>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972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97283">
                                            <p:txEl>
                                              <p:pRg st="7" end="7"/>
                                            </p:txEl>
                                          </p:spTgt>
                                        </p:tgtEl>
                                        <p:attrNameLst>
                                          <p:attrName>style.visibility</p:attrName>
                                        </p:attrNameLst>
                                      </p:cBhvr>
                                      <p:to>
                                        <p:strVal val="visible"/>
                                      </p:to>
                                    </p:set>
                                    <p:anim calcmode="lin" valueType="num">
                                      <p:cBhvr additive="base">
                                        <p:cTn id="53" dur="500" fill="hold"/>
                                        <p:tgtEl>
                                          <p:spTgt spid="97283">
                                            <p:txEl>
                                              <p:pRg st="7" end="7"/>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9728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3632</TotalTime>
  <Words>3026</Words>
  <Application>Microsoft Office PowerPoint</Application>
  <PresentationFormat>On-screen Show (4:3)</PresentationFormat>
  <Paragraphs>180</Paragraphs>
  <Slides>12</Slides>
  <Notes>11</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Concourse</vt:lpstr>
      <vt:lpstr>Idle Free Essex County</vt:lpstr>
      <vt:lpstr>Idle Free Essex County</vt:lpstr>
      <vt:lpstr>Is it better to turn off your car rather than leaving it running?</vt:lpstr>
      <vt:lpstr>Is it important to idle for a few minutes to warm up the engine‚ especially in winter?</vt:lpstr>
      <vt:lpstr>Isn’t idling good for a vehicle?</vt:lpstr>
      <vt:lpstr>Why do people idle?</vt:lpstr>
      <vt:lpstr>Idling in New Jersey</vt:lpstr>
      <vt:lpstr>Why stop idling?</vt:lpstr>
      <vt:lpstr>What can I do?</vt:lpstr>
      <vt:lpstr>What can the Essex County Board of Chosen Freeholders do?</vt:lpstr>
      <vt:lpstr>Where can I get more information?</vt:lpstr>
      <vt:lpstr>Idle Free You and 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Idle Free Essex County</dc:title>
  <dc:creator>Jennifer Duckworth</dc:creator>
  <cp:lastModifiedBy>Matthew Duckworth</cp:lastModifiedBy>
  <cp:revision>21</cp:revision>
  <cp:lastPrinted>2012-12-03T21:28:05Z</cp:lastPrinted>
  <dcterms:created xsi:type="dcterms:W3CDTF">2013-08-20T13:04:57Z</dcterms:created>
  <dcterms:modified xsi:type="dcterms:W3CDTF">2013-08-20T13:14:28Z</dcterms:modified>
</cp:coreProperties>
</file>